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0240288" cy="21599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3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34" d="100"/>
          <a:sy n="34" d="100"/>
        </p:scale>
        <p:origin x="1656" y="78"/>
      </p:cViewPr>
      <p:guideLst>
        <p:guide orient="horz" pos="6803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3534924"/>
            <a:ext cx="25704245" cy="7519835"/>
          </a:xfrm>
        </p:spPr>
        <p:txBody>
          <a:bodyPr anchor="b"/>
          <a:lstStyle>
            <a:lvl1pPr algn="ctr"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11344752"/>
            <a:ext cx="22680216" cy="521488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39951" indent="0" algn="ctr">
              <a:buNone/>
              <a:defRPr sz="6299"/>
            </a:lvl2pPr>
            <a:lvl3pPr marL="2879903" indent="0" algn="ctr">
              <a:buNone/>
              <a:defRPr sz="5669"/>
            </a:lvl3pPr>
            <a:lvl4pPr marL="4319854" indent="0" algn="ctr">
              <a:buNone/>
              <a:defRPr sz="5039"/>
            </a:lvl4pPr>
            <a:lvl5pPr marL="5759806" indent="0" algn="ctr">
              <a:buNone/>
              <a:defRPr sz="5039"/>
            </a:lvl5pPr>
            <a:lvl6pPr marL="7199757" indent="0" algn="ctr">
              <a:buNone/>
              <a:defRPr sz="5039"/>
            </a:lvl6pPr>
            <a:lvl7pPr marL="8639708" indent="0" algn="ctr">
              <a:buNone/>
              <a:defRPr sz="5039"/>
            </a:lvl7pPr>
            <a:lvl8pPr marL="10079660" indent="0" algn="ctr">
              <a:buNone/>
              <a:defRPr sz="5039"/>
            </a:lvl8pPr>
            <a:lvl9pPr marL="11519611" indent="0" algn="ctr">
              <a:buNone/>
              <a:defRPr sz="5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5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8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49975"/>
            <a:ext cx="6520562" cy="183045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1149975"/>
            <a:ext cx="19183683" cy="18304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70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9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84888"/>
            <a:ext cx="26082248" cy="8984801"/>
          </a:xfrm>
        </p:spPr>
        <p:txBody>
          <a:bodyPr anchor="b"/>
          <a:lstStyle>
            <a:lvl1pPr>
              <a:defRPr sz="188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14454688"/>
            <a:ext cx="26082248" cy="472489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3995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7990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19854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4pPr>
            <a:lvl5pPr marL="5759806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5pPr>
            <a:lvl6pPr marL="7199757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6pPr>
            <a:lvl7pPr marL="8639708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7pPr>
            <a:lvl8pPr marL="10079660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8pPr>
            <a:lvl9pPr marL="11519611" indent="0">
              <a:buNone/>
              <a:defRPr sz="5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1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5749874"/>
            <a:ext cx="12852122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5749874"/>
            <a:ext cx="12852122" cy="13704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0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49979"/>
            <a:ext cx="26082248" cy="41749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5294885"/>
            <a:ext cx="12793057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7889827"/>
            <a:ext cx="12793057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5294885"/>
            <a:ext cx="12856061" cy="2594941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39951" indent="0">
              <a:buNone/>
              <a:defRPr sz="6299" b="1"/>
            </a:lvl2pPr>
            <a:lvl3pPr marL="2879903" indent="0">
              <a:buNone/>
              <a:defRPr sz="5669" b="1"/>
            </a:lvl3pPr>
            <a:lvl4pPr marL="4319854" indent="0">
              <a:buNone/>
              <a:defRPr sz="5039" b="1"/>
            </a:lvl4pPr>
            <a:lvl5pPr marL="5759806" indent="0">
              <a:buNone/>
              <a:defRPr sz="5039" b="1"/>
            </a:lvl5pPr>
            <a:lvl6pPr marL="7199757" indent="0">
              <a:buNone/>
              <a:defRPr sz="5039" b="1"/>
            </a:lvl6pPr>
            <a:lvl7pPr marL="8639708" indent="0">
              <a:buNone/>
              <a:defRPr sz="5039" b="1"/>
            </a:lvl7pPr>
            <a:lvl8pPr marL="10079660" indent="0">
              <a:buNone/>
              <a:defRPr sz="5039" b="1"/>
            </a:lvl8pPr>
            <a:lvl9pPr marL="11519611" indent="0">
              <a:buNone/>
              <a:defRPr sz="5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7889827"/>
            <a:ext cx="12856061" cy="11604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5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39968"/>
            <a:ext cx="9753280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3109937"/>
            <a:ext cx="15309146" cy="15349662"/>
          </a:xfrm>
        </p:spPr>
        <p:txBody>
          <a:bodyPr/>
          <a:lstStyle>
            <a:lvl1pPr>
              <a:defRPr sz="10078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479857"/>
            <a:ext cx="9753280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5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39968"/>
            <a:ext cx="9753280" cy="5039889"/>
          </a:xfrm>
        </p:spPr>
        <p:txBody>
          <a:bodyPr anchor="b"/>
          <a:lstStyle>
            <a:lvl1pPr>
              <a:defRPr sz="100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109937"/>
            <a:ext cx="15309146" cy="15349662"/>
          </a:xfrm>
        </p:spPr>
        <p:txBody>
          <a:bodyPr anchor="t"/>
          <a:lstStyle>
            <a:lvl1pPr marL="0" indent="0">
              <a:buNone/>
              <a:defRPr sz="10078"/>
            </a:lvl1pPr>
            <a:lvl2pPr marL="1439951" indent="0">
              <a:buNone/>
              <a:defRPr sz="8819"/>
            </a:lvl2pPr>
            <a:lvl3pPr marL="2879903" indent="0">
              <a:buNone/>
              <a:defRPr sz="7559"/>
            </a:lvl3pPr>
            <a:lvl4pPr marL="4319854" indent="0">
              <a:buNone/>
              <a:defRPr sz="6299"/>
            </a:lvl4pPr>
            <a:lvl5pPr marL="5759806" indent="0">
              <a:buNone/>
              <a:defRPr sz="6299"/>
            </a:lvl5pPr>
            <a:lvl6pPr marL="7199757" indent="0">
              <a:buNone/>
              <a:defRPr sz="6299"/>
            </a:lvl6pPr>
            <a:lvl7pPr marL="8639708" indent="0">
              <a:buNone/>
              <a:defRPr sz="6299"/>
            </a:lvl7pPr>
            <a:lvl8pPr marL="10079660" indent="0">
              <a:buNone/>
              <a:defRPr sz="6299"/>
            </a:lvl8pPr>
            <a:lvl9pPr marL="11519611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479857"/>
            <a:ext cx="9753280" cy="12004738"/>
          </a:xfrm>
        </p:spPr>
        <p:txBody>
          <a:bodyPr/>
          <a:lstStyle>
            <a:lvl1pPr marL="0" indent="0">
              <a:buNone/>
              <a:defRPr sz="5039"/>
            </a:lvl1pPr>
            <a:lvl2pPr marL="1439951" indent="0">
              <a:buNone/>
              <a:defRPr sz="4409"/>
            </a:lvl2pPr>
            <a:lvl3pPr marL="2879903" indent="0">
              <a:buNone/>
              <a:defRPr sz="3779"/>
            </a:lvl3pPr>
            <a:lvl4pPr marL="4319854" indent="0">
              <a:buNone/>
              <a:defRPr sz="3150"/>
            </a:lvl4pPr>
            <a:lvl5pPr marL="5759806" indent="0">
              <a:buNone/>
              <a:defRPr sz="3150"/>
            </a:lvl5pPr>
            <a:lvl6pPr marL="7199757" indent="0">
              <a:buNone/>
              <a:defRPr sz="3150"/>
            </a:lvl6pPr>
            <a:lvl7pPr marL="8639708" indent="0">
              <a:buNone/>
              <a:defRPr sz="3150"/>
            </a:lvl7pPr>
            <a:lvl8pPr marL="10079660" indent="0">
              <a:buNone/>
              <a:defRPr sz="3150"/>
            </a:lvl8pPr>
            <a:lvl9pPr marL="11519611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4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1149979"/>
            <a:ext cx="26082248" cy="4174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5749874"/>
            <a:ext cx="26082248" cy="13704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20019564"/>
            <a:ext cx="6804065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3BDA6-F66B-4C35-8A43-92C395D1AE2D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20019564"/>
            <a:ext cx="10206097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20019564"/>
            <a:ext cx="6804065" cy="1149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CAE0D-9740-4DF7-924F-A8DBFE4B9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7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79903" rtl="0" eaLnBrk="1" latinLnBrk="0" hangingPunct="1">
        <a:lnSpc>
          <a:spcPct val="90000"/>
        </a:lnSpc>
        <a:spcBef>
          <a:spcPct val="0"/>
        </a:spcBef>
        <a:buNone/>
        <a:defRPr sz="13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9976" indent="-719976" algn="l" defTabSz="2879903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5992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599879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39830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79781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19733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59684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799636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39587" indent="-719976" algn="l" defTabSz="2879903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3995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79903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19854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59806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199757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39708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79660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19611" algn="l" defTabSz="2879903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86029D13-5C65-8E7F-2B2A-0E2419DFFDA6}"/>
              </a:ext>
            </a:extLst>
          </p:cNvPr>
          <p:cNvSpPr/>
          <p:nvPr/>
        </p:nvSpPr>
        <p:spPr>
          <a:xfrm>
            <a:off x="10815080" y="2873152"/>
            <a:ext cx="9360000" cy="1739704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AFCCEFE-AE2B-8289-AE9A-C0E5361F5FCB}"/>
              </a:ext>
            </a:extLst>
          </p:cNvPr>
          <p:cNvSpPr/>
          <p:nvPr/>
        </p:nvSpPr>
        <p:spPr>
          <a:xfrm>
            <a:off x="20892528" y="2945373"/>
            <a:ext cx="9000000" cy="1739704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7E1D216-5C5C-0DB9-F7F5-5E0C7170DB35}"/>
              </a:ext>
            </a:extLst>
          </p:cNvPr>
          <p:cNvSpPr/>
          <p:nvPr/>
        </p:nvSpPr>
        <p:spPr>
          <a:xfrm>
            <a:off x="705206" y="2873152"/>
            <a:ext cx="9360000" cy="1739704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5CF929-09F7-EF7D-BCFE-6364D2FA6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838" y="306432"/>
            <a:ext cx="27850330" cy="109511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rgbClr val="000000"/>
                </a:solidFill>
                <a:latin typeface="Arial" panose="020B0604020202020204" pitchFamily="34" charset="0"/>
              </a:rPr>
              <a:t>Integrating Virtual Reality Simulation for Point-of-Care Ultrasound (POCUS) Training in Sub-Saharan Africa.   </a:t>
            </a:r>
            <a:endParaRPr lang="en-US" sz="4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4D751C-671C-EAC2-AA19-9BB1A14D246A}"/>
              </a:ext>
            </a:extLst>
          </p:cNvPr>
          <p:cNvSpPr txBox="1">
            <a:spLocks/>
          </p:cNvSpPr>
          <p:nvPr/>
        </p:nvSpPr>
        <p:spPr>
          <a:xfrm>
            <a:off x="705208" y="1329324"/>
            <a:ext cx="29153960" cy="84271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226802" tIns="113401" rIns="226802" bIns="113401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Kimani Brian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	 Arango Susana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	 	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Buyck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David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        	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Ngure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Phyllis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 	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Mugambi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Immanuel 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		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</a:rPr>
              <a:t>Thairu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 Benjamin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	 	Mwende Mercy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, 		Otieno George</a:t>
            </a:r>
            <a:r>
              <a:rPr lang="en-US" sz="32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 1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A42288-2B6A-40B4-9413-5D3C1C4597BC}"/>
              </a:ext>
            </a:extLst>
          </p:cNvPr>
          <p:cNvSpPr txBox="1"/>
          <p:nvPr/>
        </p:nvSpPr>
        <p:spPr>
          <a:xfrm>
            <a:off x="705207" y="3421692"/>
            <a:ext cx="9359999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Point-of-care ultrasound (POCUS) has become an invaluable tool across diverse clinical settings due to its portability, affordability, and non-invasive nature.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However, traditional POCUS training faces challenges, including limited patient availability and potential risks to patient safety.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Simulation-based training, particularly using virtual and augmented reality (VR/AR), offers a promising solution by providing a safe and realistic learning environment.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While some studies show comparable outcomes between VR and traditional training, others suggest VR's potential to enhance ultrasound skills, confidence, and procedural knowledge, especially when combined with expert instruction.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 Kijabe Hospital, a rural tertiary facility with a high volume of trainees, integrating VR-based POCUS training, alongside 3D printed models and instructor-led discussions, offers a cost-effective and accessible method to address the current limitations in hands-on training and ensure all trainees develop essential POCUS skills before entering the clinical settings.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744EE1-7363-9E91-C5D5-5F2983ED6A47}"/>
              </a:ext>
            </a:extLst>
          </p:cNvPr>
          <p:cNvSpPr txBox="1"/>
          <p:nvPr/>
        </p:nvSpPr>
        <p:spPr>
          <a:xfrm>
            <a:off x="705208" y="11460599"/>
            <a:ext cx="936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assess improvement in training capacity in a high-volume training center by leveraging VR.</a:t>
            </a:r>
          </a:p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evaluate learner satisfaction, engagement, and perceived benefits of VR-based POCUS training.</a:t>
            </a:r>
          </a:p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identify the determinants of effective skills transfer for VR based POCUS training.</a:t>
            </a:r>
          </a:p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identify and address the challenges and limitations associated with VR-based POCUS training</a:t>
            </a:r>
          </a:p>
          <a:p>
            <a:pPr marL="342900" indent="-342900" rtl="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effectLst/>
                <a:latin typeface="Arial" panose="020B0604020202020204" pitchFamily="34" charset="0"/>
              </a:rPr>
              <a:t>To explore strategies for integrating VR-based POCUS training into existing medical education curriculum.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3DA043-5837-CF7E-5509-CCCC7D0826F8}"/>
              </a:ext>
            </a:extLst>
          </p:cNvPr>
          <p:cNvSpPr txBox="1"/>
          <p:nvPr/>
        </p:nvSpPr>
        <p:spPr>
          <a:xfrm>
            <a:off x="705207" y="2102661"/>
            <a:ext cx="29153961" cy="43088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lvl="1" fontAlgn="base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  <a:latin typeface="Arial" panose="020B0604020202020204" pitchFamily="34" charset="0"/>
              </a:rPr>
              <a:t>  AIC Kijabe Hospital, Kenya. 																						2. </a:t>
            </a:r>
            <a:r>
              <a:rPr lang="en-US" sz="2200" dirty="0">
                <a:solidFill>
                  <a:schemeClr val="bg1"/>
                </a:solidFill>
                <a:latin typeface="Roboto" panose="02000000000000000000" pitchFamily="2" charset="0"/>
              </a:rPr>
              <a:t>The Visible Heart Laboratories, University of Minnesota</a:t>
            </a:r>
            <a:endParaRPr lang="en-US" sz="2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EF007B-2A4A-2D15-263A-29951F7EBB73}"/>
              </a:ext>
            </a:extLst>
          </p:cNvPr>
          <p:cNvSpPr txBox="1"/>
          <p:nvPr/>
        </p:nvSpPr>
        <p:spPr>
          <a:xfrm>
            <a:off x="705208" y="16840617"/>
            <a:ext cx="936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Cardiac – Basics, intermediate and advances cardiac sonography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Abdominal – FAST and emergency ultrasound care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Lung – Basic and detailed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Musculoskeletal – DVT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Guided procedures – central line placement, peripheral vascular access and thoracocentesis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Currently only cardiac software are developed – Both Transthoracic and Transesophageal echocardiography.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1C5D0B-20D1-AAA4-270C-E2532E0629B8}"/>
              </a:ext>
            </a:extLst>
          </p:cNvPr>
          <p:cNvSpPr txBox="1"/>
          <p:nvPr/>
        </p:nvSpPr>
        <p:spPr>
          <a:xfrm>
            <a:off x="10888868" y="3580256"/>
            <a:ext cx="93600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target to incorporate this to programs that need POCUS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Strata 1: Intensive Training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Three consecutive days of simulation-based training.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Small group sessions (maximum 14 students).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VR/instructor ratio of 1:2.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of 3D printed heart models and VR based TTE study for hands-on practice.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Strata 2: Spaced Training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Three separate training sessions, one day each, spaced one month apart.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Small group sessions (maximum 14 students).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VR/instructor ratio of 1:2.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of 3D printed heart models and VR based TTE study for hands-on practice.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7208E2-2A0F-5D2F-5CA1-13A6C66DF0D5}"/>
              </a:ext>
            </a:extLst>
          </p:cNvPr>
          <p:cNvSpPr txBox="1"/>
          <p:nvPr/>
        </p:nvSpPr>
        <p:spPr>
          <a:xfrm>
            <a:off x="10871301" y="10485395"/>
            <a:ext cx="9360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Demographic data including, Gender, level of training, type of training,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pre and post test written exam will be done to evaluate knowledge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I.e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at the first session and the last session) This to be delivered via a secured exam system.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During which competency of the ultrasound skills will be assessed including landmark location, probe manipulation, image interpretation, This will be collected and filled in a RedCap rubric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Surveys collected via RedCap before and after the simulation will be taken to evaluate level of confidence, Numbers of times to achieve competence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Semi structured interviews will be conducted to explore perceived benefits, challenges and recommendations.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FC1123-98AB-8D7A-7E89-B10B11921BA1}"/>
              </a:ext>
            </a:extLst>
          </p:cNvPr>
          <p:cNvSpPr txBox="1"/>
          <p:nvPr/>
        </p:nvSpPr>
        <p:spPr>
          <a:xfrm>
            <a:off x="10888868" y="16931321"/>
            <a:ext cx="9180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Currently – 1 class enrolled 9 students with 1 VR headset and 1 laptop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Theory taught and practical session held in groups of 3 and 4s in their free time.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Still figuring out how to make the abnormalities in the VR and also incorporating other parts of POCUS areas in the VR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1648166-1C2D-D7F2-0ADB-95AA76D00E08}"/>
              </a:ext>
            </a:extLst>
          </p:cNvPr>
          <p:cNvSpPr txBox="1"/>
          <p:nvPr/>
        </p:nvSpPr>
        <p:spPr>
          <a:xfrm>
            <a:off x="20892528" y="16994757"/>
            <a:ext cx="90000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Looking for partners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Gaming development.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Grants – more VR boxes needed, haptic gloves and laptops to increase realism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Also, incorporating other teaching modules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anatomy, physical examination, Cardiac arrest, team dynamics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537A10-4223-F675-E265-6A86E9C62A79}"/>
              </a:ext>
            </a:extLst>
          </p:cNvPr>
          <p:cNvSpPr txBox="1"/>
          <p:nvPr/>
        </p:nvSpPr>
        <p:spPr>
          <a:xfrm>
            <a:off x="705208" y="2682575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9D12A7C-3E45-E066-6B1E-9428F5CBF060}"/>
              </a:ext>
            </a:extLst>
          </p:cNvPr>
          <p:cNvSpPr txBox="1"/>
          <p:nvPr/>
        </p:nvSpPr>
        <p:spPr>
          <a:xfrm>
            <a:off x="705208" y="10751373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438080B-3A36-CAB8-D536-3EE2E1671CDC}"/>
              </a:ext>
            </a:extLst>
          </p:cNvPr>
          <p:cNvSpPr txBox="1"/>
          <p:nvPr/>
        </p:nvSpPr>
        <p:spPr>
          <a:xfrm>
            <a:off x="705208" y="16188075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Areas of Focus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934085-F913-72B6-A31F-EA0694A9B0D0}"/>
              </a:ext>
            </a:extLst>
          </p:cNvPr>
          <p:cNvSpPr txBox="1"/>
          <p:nvPr/>
        </p:nvSpPr>
        <p:spPr>
          <a:xfrm>
            <a:off x="10798867" y="2690811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FA15B7D-5E13-76C3-72BF-1CEF3488AE9D}"/>
              </a:ext>
            </a:extLst>
          </p:cNvPr>
          <p:cNvSpPr txBox="1"/>
          <p:nvPr/>
        </p:nvSpPr>
        <p:spPr>
          <a:xfrm>
            <a:off x="10815082" y="9685516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Data management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C9F826-E152-3E56-B490-5D4334D2295E}"/>
              </a:ext>
            </a:extLst>
          </p:cNvPr>
          <p:cNvSpPr txBox="1"/>
          <p:nvPr/>
        </p:nvSpPr>
        <p:spPr>
          <a:xfrm>
            <a:off x="10815082" y="16196742"/>
            <a:ext cx="936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Where are we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CB446F-7523-CF30-FA66-CA5FD80AC12A}"/>
              </a:ext>
            </a:extLst>
          </p:cNvPr>
          <p:cNvSpPr txBox="1"/>
          <p:nvPr/>
        </p:nvSpPr>
        <p:spPr>
          <a:xfrm>
            <a:off x="20859168" y="16196742"/>
            <a:ext cx="900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Looking forward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9908B7-2B13-7049-15E9-4BA951353C63}"/>
              </a:ext>
            </a:extLst>
          </p:cNvPr>
          <p:cNvSpPr txBox="1"/>
          <p:nvPr/>
        </p:nvSpPr>
        <p:spPr>
          <a:xfrm>
            <a:off x="20924956" y="2623677"/>
            <a:ext cx="90000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Few examples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868BB77-A828-E052-F4AE-14852A6F7491}"/>
              </a:ext>
            </a:extLst>
          </p:cNvPr>
          <p:cNvSpPr txBox="1"/>
          <p:nvPr/>
        </p:nvSpPr>
        <p:spPr>
          <a:xfrm>
            <a:off x="705207" y="20466117"/>
            <a:ext cx="29153961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If you would like to partner, support or give a suggestion you can contact me,																						 bkimani@kijabehospital.org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86942361-565E-2AF2-18D6-EBFAA2B1BE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10" y="402642"/>
            <a:ext cx="1756428" cy="8789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4D0AC70-4630-F3D6-CCEC-78C45BBE8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99" t="17288" r="26126" b="27785"/>
          <a:stretch/>
        </p:blipFill>
        <p:spPr>
          <a:xfrm>
            <a:off x="25272713" y="3361742"/>
            <a:ext cx="4486961" cy="298732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AA2A50-B775-B54C-B620-2711E8857A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5" t="27830" r="26360"/>
          <a:stretch/>
        </p:blipFill>
        <p:spPr>
          <a:xfrm>
            <a:off x="21150608" y="3366994"/>
            <a:ext cx="3731975" cy="298207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618E264-23F1-3B8C-A4CD-E764885BF37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65" t="13165" r="7934" b="9755"/>
          <a:stretch/>
        </p:blipFill>
        <p:spPr>
          <a:xfrm flipV="1">
            <a:off x="25272713" y="6414809"/>
            <a:ext cx="4486961" cy="3230145"/>
          </a:xfrm>
          <a:prstGeom prst="rect">
            <a:avLst/>
          </a:prstGeom>
        </p:spPr>
      </p:pic>
      <p:pic>
        <p:nvPicPr>
          <p:cNvPr id="1028" name="Picture 4" descr="Parasternal Window | Sonography Resources">
            <a:extLst>
              <a:ext uri="{FF2B5EF4-FFF2-40B4-BE49-F238E27FC236}">
                <a16:creationId xmlns:a16="http://schemas.microsoft.com/office/drawing/2014/main" id="{4B5C4C8F-B00C-39FE-02A1-C3422B3853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68" t="17725" r="13934" b="12714"/>
          <a:stretch/>
        </p:blipFill>
        <p:spPr bwMode="auto">
          <a:xfrm>
            <a:off x="21063779" y="6547735"/>
            <a:ext cx="3749349" cy="315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51C50B-6589-D04F-52F8-6355BEC64DB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939" b="1"/>
          <a:stretch/>
        </p:blipFill>
        <p:spPr>
          <a:xfrm rot="5400000">
            <a:off x="25585392" y="9477732"/>
            <a:ext cx="3961096" cy="4586455"/>
          </a:xfrm>
          <a:prstGeom prst="rect">
            <a:avLst/>
          </a:prstGeom>
        </p:spPr>
      </p:pic>
      <p:pic>
        <p:nvPicPr>
          <p:cNvPr id="1032" name="Picture 8" descr="Apical Four Chamber (A4C) View. Perioperative &amp; Critical Care ECHO ...">
            <a:extLst>
              <a:ext uri="{FF2B5EF4-FFF2-40B4-BE49-F238E27FC236}">
                <a16:creationId xmlns:a16="http://schemas.microsoft.com/office/drawing/2014/main" id="{EFE2DFB3-E878-8B21-B878-B9548EEF67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81" r="18151"/>
          <a:stretch/>
        </p:blipFill>
        <p:spPr bwMode="auto">
          <a:xfrm>
            <a:off x="20994407" y="9822673"/>
            <a:ext cx="3888176" cy="3928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3F69745-786B-7002-6163-FA22B14CA7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86" b="35807"/>
          <a:stretch/>
        </p:blipFill>
        <p:spPr>
          <a:xfrm>
            <a:off x="25311895" y="13914929"/>
            <a:ext cx="4508090" cy="21571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666CF6E-2F46-FF36-E29D-B30F2C4BA2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6" r="18451" b="71777"/>
          <a:stretch/>
        </p:blipFill>
        <p:spPr>
          <a:xfrm>
            <a:off x="21063779" y="13896627"/>
            <a:ext cx="3790294" cy="237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42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15143</TotalTime>
  <Words>749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Integrating Virtual Reality Simulation for Point-of-Care Ultrasound (POCUS) Training in Sub-Saharan Africa.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Kimani</dc:creator>
  <cp:lastModifiedBy>Brian Kimani</cp:lastModifiedBy>
  <cp:revision>3</cp:revision>
  <dcterms:created xsi:type="dcterms:W3CDTF">2025-02-24T09:32:15Z</dcterms:created>
  <dcterms:modified xsi:type="dcterms:W3CDTF">2025-03-14T13:33:52Z</dcterms:modified>
</cp:coreProperties>
</file>