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30240288" cy="215995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803" userDrawn="1">
          <p15:clr>
            <a:srgbClr val="A4A3A4"/>
          </p15:clr>
        </p15:guide>
        <p15:guide id="2" pos="95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34" d="100"/>
          <a:sy n="34" d="100"/>
        </p:scale>
        <p:origin x="1656" y="78"/>
      </p:cViewPr>
      <p:guideLst>
        <p:guide orient="horz" pos="6803"/>
        <p:guide pos="95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3534924"/>
            <a:ext cx="25704245" cy="7519835"/>
          </a:xfrm>
        </p:spPr>
        <p:txBody>
          <a:bodyPr anchor="b"/>
          <a:lstStyle>
            <a:lvl1pPr algn="ctr">
              <a:defRPr sz="188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11344752"/>
            <a:ext cx="22680216" cy="5214884"/>
          </a:xfrm>
        </p:spPr>
        <p:txBody>
          <a:bodyPr/>
          <a:lstStyle>
            <a:lvl1pPr marL="0" indent="0" algn="ctr">
              <a:buNone/>
              <a:defRPr sz="7559"/>
            </a:lvl1pPr>
            <a:lvl2pPr marL="1439951" indent="0" algn="ctr">
              <a:buNone/>
              <a:defRPr sz="6299"/>
            </a:lvl2pPr>
            <a:lvl3pPr marL="2879903" indent="0" algn="ctr">
              <a:buNone/>
              <a:defRPr sz="5669"/>
            </a:lvl3pPr>
            <a:lvl4pPr marL="4319854" indent="0" algn="ctr">
              <a:buNone/>
              <a:defRPr sz="5039"/>
            </a:lvl4pPr>
            <a:lvl5pPr marL="5759806" indent="0" algn="ctr">
              <a:buNone/>
              <a:defRPr sz="5039"/>
            </a:lvl5pPr>
            <a:lvl6pPr marL="7199757" indent="0" algn="ctr">
              <a:buNone/>
              <a:defRPr sz="5039"/>
            </a:lvl6pPr>
            <a:lvl7pPr marL="8639708" indent="0" algn="ctr">
              <a:buNone/>
              <a:defRPr sz="5039"/>
            </a:lvl7pPr>
            <a:lvl8pPr marL="10079660" indent="0" algn="ctr">
              <a:buNone/>
              <a:defRPr sz="5039"/>
            </a:lvl8pPr>
            <a:lvl9pPr marL="11519611" indent="0" algn="ctr">
              <a:buNone/>
              <a:defRPr sz="503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BDA6-F66B-4C35-8A43-92C395D1AE2D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CAE0D-9740-4DF7-924F-A8DBFE4B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45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BDA6-F66B-4C35-8A43-92C395D1AE2D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CAE0D-9740-4DF7-924F-A8DBFE4B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82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1149975"/>
            <a:ext cx="6520562" cy="183045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1" y="1149975"/>
            <a:ext cx="19183683" cy="18304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BDA6-F66B-4C35-8A43-92C395D1AE2D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CAE0D-9740-4DF7-924F-A8DBFE4B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703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BDA6-F66B-4C35-8A43-92C395D1AE2D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CAE0D-9740-4DF7-924F-A8DBFE4B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9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5384888"/>
            <a:ext cx="26082248" cy="8984801"/>
          </a:xfrm>
        </p:spPr>
        <p:txBody>
          <a:bodyPr anchor="b"/>
          <a:lstStyle>
            <a:lvl1pPr>
              <a:defRPr sz="188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14454688"/>
            <a:ext cx="26082248" cy="4724895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39951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7990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19854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4pPr>
            <a:lvl5pPr marL="5759806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5pPr>
            <a:lvl6pPr marL="7199757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6pPr>
            <a:lvl7pPr marL="8639708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7pPr>
            <a:lvl8pPr marL="10079660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8pPr>
            <a:lvl9pPr marL="11519611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BDA6-F66B-4C35-8A43-92C395D1AE2D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CAE0D-9740-4DF7-924F-A8DBFE4B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13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5749874"/>
            <a:ext cx="12852122" cy="13704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5749874"/>
            <a:ext cx="12852122" cy="13704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BDA6-F66B-4C35-8A43-92C395D1AE2D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CAE0D-9740-4DF7-924F-A8DBFE4B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102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1149979"/>
            <a:ext cx="26082248" cy="417491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5294885"/>
            <a:ext cx="12793057" cy="2594941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39951" indent="0">
              <a:buNone/>
              <a:defRPr sz="6299" b="1"/>
            </a:lvl2pPr>
            <a:lvl3pPr marL="2879903" indent="0">
              <a:buNone/>
              <a:defRPr sz="5669" b="1"/>
            </a:lvl3pPr>
            <a:lvl4pPr marL="4319854" indent="0">
              <a:buNone/>
              <a:defRPr sz="5039" b="1"/>
            </a:lvl4pPr>
            <a:lvl5pPr marL="5759806" indent="0">
              <a:buNone/>
              <a:defRPr sz="5039" b="1"/>
            </a:lvl5pPr>
            <a:lvl6pPr marL="7199757" indent="0">
              <a:buNone/>
              <a:defRPr sz="5039" b="1"/>
            </a:lvl6pPr>
            <a:lvl7pPr marL="8639708" indent="0">
              <a:buNone/>
              <a:defRPr sz="5039" b="1"/>
            </a:lvl7pPr>
            <a:lvl8pPr marL="10079660" indent="0">
              <a:buNone/>
              <a:defRPr sz="5039" b="1"/>
            </a:lvl8pPr>
            <a:lvl9pPr marL="11519611" indent="0">
              <a:buNone/>
              <a:defRPr sz="503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7889827"/>
            <a:ext cx="12793057" cy="116047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8" y="5294885"/>
            <a:ext cx="12856061" cy="2594941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39951" indent="0">
              <a:buNone/>
              <a:defRPr sz="6299" b="1"/>
            </a:lvl2pPr>
            <a:lvl3pPr marL="2879903" indent="0">
              <a:buNone/>
              <a:defRPr sz="5669" b="1"/>
            </a:lvl3pPr>
            <a:lvl4pPr marL="4319854" indent="0">
              <a:buNone/>
              <a:defRPr sz="5039" b="1"/>
            </a:lvl4pPr>
            <a:lvl5pPr marL="5759806" indent="0">
              <a:buNone/>
              <a:defRPr sz="5039" b="1"/>
            </a:lvl5pPr>
            <a:lvl6pPr marL="7199757" indent="0">
              <a:buNone/>
              <a:defRPr sz="5039" b="1"/>
            </a:lvl6pPr>
            <a:lvl7pPr marL="8639708" indent="0">
              <a:buNone/>
              <a:defRPr sz="5039" b="1"/>
            </a:lvl7pPr>
            <a:lvl8pPr marL="10079660" indent="0">
              <a:buNone/>
              <a:defRPr sz="5039" b="1"/>
            </a:lvl8pPr>
            <a:lvl9pPr marL="11519611" indent="0">
              <a:buNone/>
              <a:defRPr sz="503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8" y="7889827"/>
            <a:ext cx="12856061" cy="116047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BDA6-F66B-4C35-8A43-92C395D1AE2D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CAE0D-9740-4DF7-924F-A8DBFE4B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35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BDA6-F66B-4C35-8A43-92C395D1AE2D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CAE0D-9740-4DF7-924F-A8DBFE4B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BDA6-F66B-4C35-8A43-92C395D1AE2D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CAE0D-9740-4DF7-924F-A8DBFE4B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617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1439968"/>
            <a:ext cx="9753280" cy="5039889"/>
          </a:xfrm>
        </p:spPr>
        <p:txBody>
          <a:bodyPr anchor="b"/>
          <a:lstStyle>
            <a:lvl1pPr>
              <a:defRPr sz="100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3109937"/>
            <a:ext cx="15309146" cy="15349662"/>
          </a:xfrm>
        </p:spPr>
        <p:txBody>
          <a:bodyPr/>
          <a:lstStyle>
            <a:lvl1pPr>
              <a:defRPr sz="10078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6479857"/>
            <a:ext cx="9753280" cy="12004738"/>
          </a:xfrm>
        </p:spPr>
        <p:txBody>
          <a:bodyPr/>
          <a:lstStyle>
            <a:lvl1pPr marL="0" indent="0">
              <a:buNone/>
              <a:defRPr sz="5039"/>
            </a:lvl1pPr>
            <a:lvl2pPr marL="1439951" indent="0">
              <a:buNone/>
              <a:defRPr sz="4409"/>
            </a:lvl2pPr>
            <a:lvl3pPr marL="2879903" indent="0">
              <a:buNone/>
              <a:defRPr sz="3779"/>
            </a:lvl3pPr>
            <a:lvl4pPr marL="4319854" indent="0">
              <a:buNone/>
              <a:defRPr sz="3150"/>
            </a:lvl4pPr>
            <a:lvl5pPr marL="5759806" indent="0">
              <a:buNone/>
              <a:defRPr sz="3150"/>
            </a:lvl5pPr>
            <a:lvl6pPr marL="7199757" indent="0">
              <a:buNone/>
              <a:defRPr sz="3150"/>
            </a:lvl6pPr>
            <a:lvl7pPr marL="8639708" indent="0">
              <a:buNone/>
              <a:defRPr sz="3150"/>
            </a:lvl7pPr>
            <a:lvl8pPr marL="10079660" indent="0">
              <a:buNone/>
              <a:defRPr sz="3150"/>
            </a:lvl8pPr>
            <a:lvl9pPr marL="11519611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BDA6-F66B-4C35-8A43-92C395D1AE2D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CAE0D-9740-4DF7-924F-A8DBFE4B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851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1439968"/>
            <a:ext cx="9753280" cy="5039889"/>
          </a:xfrm>
        </p:spPr>
        <p:txBody>
          <a:bodyPr anchor="b"/>
          <a:lstStyle>
            <a:lvl1pPr>
              <a:defRPr sz="100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3109937"/>
            <a:ext cx="15309146" cy="15349662"/>
          </a:xfrm>
        </p:spPr>
        <p:txBody>
          <a:bodyPr anchor="t"/>
          <a:lstStyle>
            <a:lvl1pPr marL="0" indent="0">
              <a:buNone/>
              <a:defRPr sz="10078"/>
            </a:lvl1pPr>
            <a:lvl2pPr marL="1439951" indent="0">
              <a:buNone/>
              <a:defRPr sz="8819"/>
            </a:lvl2pPr>
            <a:lvl3pPr marL="2879903" indent="0">
              <a:buNone/>
              <a:defRPr sz="7559"/>
            </a:lvl3pPr>
            <a:lvl4pPr marL="4319854" indent="0">
              <a:buNone/>
              <a:defRPr sz="6299"/>
            </a:lvl4pPr>
            <a:lvl5pPr marL="5759806" indent="0">
              <a:buNone/>
              <a:defRPr sz="6299"/>
            </a:lvl5pPr>
            <a:lvl6pPr marL="7199757" indent="0">
              <a:buNone/>
              <a:defRPr sz="6299"/>
            </a:lvl6pPr>
            <a:lvl7pPr marL="8639708" indent="0">
              <a:buNone/>
              <a:defRPr sz="6299"/>
            </a:lvl7pPr>
            <a:lvl8pPr marL="10079660" indent="0">
              <a:buNone/>
              <a:defRPr sz="6299"/>
            </a:lvl8pPr>
            <a:lvl9pPr marL="11519611" indent="0">
              <a:buNone/>
              <a:defRPr sz="62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6479857"/>
            <a:ext cx="9753280" cy="12004738"/>
          </a:xfrm>
        </p:spPr>
        <p:txBody>
          <a:bodyPr/>
          <a:lstStyle>
            <a:lvl1pPr marL="0" indent="0">
              <a:buNone/>
              <a:defRPr sz="5039"/>
            </a:lvl1pPr>
            <a:lvl2pPr marL="1439951" indent="0">
              <a:buNone/>
              <a:defRPr sz="4409"/>
            </a:lvl2pPr>
            <a:lvl3pPr marL="2879903" indent="0">
              <a:buNone/>
              <a:defRPr sz="3779"/>
            </a:lvl3pPr>
            <a:lvl4pPr marL="4319854" indent="0">
              <a:buNone/>
              <a:defRPr sz="3150"/>
            </a:lvl4pPr>
            <a:lvl5pPr marL="5759806" indent="0">
              <a:buNone/>
              <a:defRPr sz="3150"/>
            </a:lvl5pPr>
            <a:lvl6pPr marL="7199757" indent="0">
              <a:buNone/>
              <a:defRPr sz="3150"/>
            </a:lvl6pPr>
            <a:lvl7pPr marL="8639708" indent="0">
              <a:buNone/>
              <a:defRPr sz="3150"/>
            </a:lvl7pPr>
            <a:lvl8pPr marL="10079660" indent="0">
              <a:buNone/>
              <a:defRPr sz="3150"/>
            </a:lvl8pPr>
            <a:lvl9pPr marL="11519611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BDA6-F66B-4C35-8A43-92C395D1AE2D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CAE0D-9740-4DF7-924F-A8DBFE4B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44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0" y="1149979"/>
            <a:ext cx="26082248" cy="4174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0" y="5749874"/>
            <a:ext cx="26082248" cy="13704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20019564"/>
            <a:ext cx="6804065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3BDA6-F66B-4C35-8A43-92C395D1AE2D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20019564"/>
            <a:ext cx="10206097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20019564"/>
            <a:ext cx="6804065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CAE0D-9740-4DF7-924F-A8DBFE4B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375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79903" rtl="0" eaLnBrk="1" latinLnBrk="0" hangingPunct="1">
        <a:lnSpc>
          <a:spcPct val="90000"/>
        </a:lnSpc>
        <a:spcBef>
          <a:spcPct val="0"/>
        </a:spcBef>
        <a:buNone/>
        <a:defRPr sz="138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9976" indent="-719976" algn="l" defTabSz="2879903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59927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599879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39830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79781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19733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59684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799636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39587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39951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79903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19854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59806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199757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39708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79660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19611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7B52B1-ADB5-677E-1707-2A2B58BD79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6C88323D-A783-EB7E-0C1B-C326871D2479}"/>
              </a:ext>
            </a:extLst>
          </p:cNvPr>
          <p:cNvSpPr/>
          <p:nvPr/>
        </p:nvSpPr>
        <p:spPr>
          <a:xfrm>
            <a:off x="10831760" y="4379103"/>
            <a:ext cx="9360000" cy="1543289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21FBF3B-DDAE-7CDA-B1C7-91091313B379}"/>
              </a:ext>
            </a:extLst>
          </p:cNvPr>
          <p:cNvSpPr/>
          <p:nvPr/>
        </p:nvSpPr>
        <p:spPr>
          <a:xfrm>
            <a:off x="20892528" y="4550013"/>
            <a:ext cx="9000000" cy="152619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4A7CB82-539F-FC4D-67EB-084FBD99764C}"/>
              </a:ext>
            </a:extLst>
          </p:cNvPr>
          <p:cNvSpPr/>
          <p:nvPr/>
        </p:nvSpPr>
        <p:spPr>
          <a:xfrm>
            <a:off x="705206" y="4145983"/>
            <a:ext cx="9360000" cy="1566601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A31456-CF0E-8D17-7AFD-1225BD659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7950" y="988711"/>
            <a:ext cx="27211218" cy="1095113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rgbClr val="000000"/>
                </a:solidFill>
                <a:latin typeface="Arial" panose="020B0604020202020204" pitchFamily="34" charset="0"/>
              </a:rPr>
              <a:t>Patterns of pediatrics heart diseases diagnosed by echocardiography in a rural hospital in </a:t>
            </a:r>
            <a:r>
              <a:rPr lang="en-US" sz="48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kenya</a:t>
            </a:r>
            <a:r>
              <a:rPr lang="en-US" sz="4800" b="1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en-US" sz="48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8E459B2-C99A-7E00-3EEA-F31F1FE16C53}"/>
              </a:ext>
            </a:extLst>
          </p:cNvPr>
          <p:cNvSpPr txBox="1">
            <a:spLocks/>
          </p:cNvSpPr>
          <p:nvPr/>
        </p:nvSpPr>
        <p:spPr>
          <a:xfrm>
            <a:off x="705208" y="2452784"/>
            <a:ext cx="29153960" cy="84271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226802" tIns="113401" rIns="226802" bIns="11340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</a:rPr>
              <a:t>Kimani Brian</a:t>
            </a:r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</a:rPr>
              <a:t>,	 	Mwende Mercy</a:t>
            </a:r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</a:rPr>
              <a:t> ,		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</a:rPr>
              <a:t>Musau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</a:rPr>
              <a:t> Jack</a:t>
            </a:r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</a:rPr>
              <a:t>,   		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</a:rPr>
              <a:t>Lokocheria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</a:rPr>
              <a:t> Frank </a:t>
            </a:r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</a:rPr>
              <a:t>,		Otieno George</a:t>
            </a:r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</a:rPr>
              <a:t> 1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</a:rPr>
              <a:t> 	 Arianna Shirk</a:t>
            </a:r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</a:rPr>
              <a:t>1  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</a:rPr>
              <a:t>,   		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</a:rPr>
              <a:t>Jowi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</a:rPr>
              <a:t> Christine</a:t>
            </a:r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</a:rPr>
              <a:t>2</a:t>
            </a:r>
            <a:endParaRPr lang="en-US" sz="32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14071E-B1AF-11F2-E6AE-FDC9D01D1CFF}"/>
              </a:ext>
            </a:extLst>
          </p:cNvPr>
          <p:cNvSpPr txBox="1"/>
          <p:nvPr/>
        </p:nvSpPr>
        <p:spPr>
          <a:xfrm>
            <a:off x="671846" y="4825393"/>
            <a:ext cx="9359999" cy="10572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Advances in cardiac imaging, particularly echocardiography, have transformed pediatric cardiology, enabling earlier diagnoses of congenital (CHDs) and acquired heart diseases, even in rural settings. 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CHDs, a range of birth defects, present unique challenges in Sub-Saharan Africa, where late presentation and limited diagnostic access are common. 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While global CHD distribution shows general consistency, regional variations, especially in Sub-Saharan Africa, highlight the need for local studies. 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Premature neonates with CHDs face increased risks, and critical CHDs require prompt diagnosis via echocardiography. 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Acquired heart diseases, such as rheumatic heart disease, also contribute to pediatric cardiac morbidity, particularly in Sub-Saharan Africa. 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These acquired diseases, like CHDs, encompass various anatomical and functional abnormalities that require precise diagnosis. 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This study aims to define the patterns of heart disease diagnosed by 2D echocardiography in a rural referral hospital in Central Kenya, addressing a gap in regional data. 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By focusing on a rural setting, this research will provide insights crucial for improving pediatric cardiac care in similar resource-limited environments."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83A65B-C62A-A4CA-1177-7F73EB4C1E9F}"/>
              </a:ext>
            </a:extLst>
          </p:cNvPr>
          <p:cNvSpPr txBox="1"/>
          <p:nvPr/>
        </p:nvSpPr>
        <p:spPr>
          <a:xfrm>
            <a:off x="671846" y="16832450"/>
            <a:ext cx="93600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rtl="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  <a:latin typeface="Arial" panose="020B0604020202020204" pitchFamily="34" charset="0"/>
              </a:rPr>
              <a:t>To describe the profile and patterns of congenital heart diseases among pediatrics patients in AIC Kijabe hospital.</a:t>
            </a:r>
          </a:p>
          <a:p>
            <a:pPr marL="342900" indent="-342900" rtl="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  <a:latin typeface="Arial" panose="020B0604020202020204" pitchFamily="34" charset="0"/>
              </a:rPr>
              <a:t>To describe the profile and patterns of acquired heart diseases among pediatrics patients in AIC Kijabe hospital.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67B083-3B10-6FC6-17A0-EF23623D4073}"/>
              </a:ext>
            </a:extLst>
          </p:cNvPr>
          <p:cNvSpPr txBox="1"/>
          <p:nvPr/>
        </p:nvSpPr>
        <p:spPr>
          <a:xfrm>
            <a:off x="705207" y="3283271"/>
            <a:ext cx="29153961" cy="43088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lvl="1" fontAlgn="base">
              <a:buFont typeface="+mj-lt"/>
              <a:buAutoNum type="arabicPeriod"/>
            </a:pPr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</a:rPr>
              <a:t>  AIC Kijabe Hospital, Kenya. 																						2. K</a:t>
            </a:r>
            <a:r>
              <a:rPr lang="en-US" sz="2200" dirty="0">
                <a:solidFill>
                  <a:schemeClr val="bg1"/>
                </a:solidFill>
                <a:latin typeface="Roboto" panose="02000000000000000000" pitchFamily="2" charset="0"/>
              </a:rPr>
              <a:t>NH-UON (Kenyatta National hospital – University of Nairobi)</a:t>
            </a:r>
            <a:endParaRPr lang="en-US" sz="22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2007943-595E-A7D8-4875-051EE6506105}"/>
              </a:ext>
            </a:extLst>
          </p:cNvPr>
          <p:cNvSpPr txBox="1"/>
          <p:nvPr/>
        </p:nvSpPr>
        <p:spPr>
          <a:xfrm>
            <a:off x="20859168" y="15908964"/>
            <a:ext cx="90000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Single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centre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Currently unable to do follow up- mortality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E7A7CC6-19F7-D1CC-1803-7DFF6EB10DCF}"/>
              </a:ext>
            </a:extLst>
          </p:cNvPr>
          <p:cNvSpPr txBox="1"/>
          <p:nvPr/>
        </p:nvSpPr>
        <p:spPr>
          <a:xfrm>
            <a:off x="705204" y="4145983"/>
            <a:ext cx="9360000" cy="70788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D2D7FB0-C477-E3FD-4D65-D23C03626BEC}"/>
              </a:ext>
            </a:extLst>
          </p:cNvPr>
          <p:cNvSpPr txBox="1"/>
          <p:nvPr/>
        </p:nvSpPr>
        <p:spPr>
          <a:xfrm>
            <a:off x="705204" y="15920965"/>
            <a:ext cx="9360000" cy="70788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OBJECTIVES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D998733-C274-EE1C-A782-F80B76D659AF}"/>
              </a:ext>
            </a:extLst>
          </p:cNvPr>
          <p:cNvSpPr txBox="1"/>
          <p:nvPr/>
        </p:nvSpPr>
        <p:spPr>
          <a:xfrm>
            <a:off x="10854939" y="4188501"/>
            <a:ext cx="9360000" cy="70788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AD039CA-1EC0-C940-38C4-DF8A5F4D786C}"/>
              </a:ext>
            </a:extLst>
          </p:cNvPr>
          <p:cNvSpPr txBox="1"/>
          <p:nvPr/>
        </p:nvSpPr>
        <p:spPr>
          <a:xfrm>
            <a:off x="20924956" y="15005162"/>
            <a:ext cx="9000000" cy="70788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Limitations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AB7FECF-A8AE-DAF1-C6C8-1DE2D93698FC}"/>
              </a:ext>
            </a:extLst>
          </p:cNvPr>
          <p:cNvSpPr txBox="1"/>
          <p:nvPr/>
        </p:nvSpPr>
        <p:spPr>
          <a:xfrm>
            <a:off x="20924956" y="4188501"/>
            <a:ext cx="9000000" cy="70788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Data extracted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D299F43-C3F6-0ECE-059D-393F3539C1A6}"/>
              </a:ext>
            </a:extLst>
          </p:cNvPr>
          <p:cNvSpPr txBox="1"/>
          <p:nvPr/>
        </p:nvSpPr>
        <p:spPr>
          <a:xfrm>
            <a:off x="705207" y="20466117"/>
            <a:ext cx="29153961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/>
              <a:t>																						 bkimani@kijabehospital.org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FFF4F78C-0ADE-3FA3-A2FF-589206DB5C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010" y="1036303"/>
            <a:ext cx="2166940" cy="1084382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89BF899-DA89-D491-DD8D-FDBA3F2EF2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544684"/>
              </p:ext>
            </p:extLst>
          </p:nvPr>
        </p:nvGraphicFramePr>
        <p:xfrm>
          <a:off x="20925888" y="4887628"/>
          <a:ext cx="8966640" cy="77036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4030">
                  <a:extLst>
                    <a:ext uri="{9D8B030D-6E8A-4147-A177-3AD203B41FA5}">
                      <a16:colId xmlns:a16="http://schemas.microsoft.com/office/drawing/2014/main" val="1242590359"/>
                    </a:ext>
                  </a:extLst>
                </a:gridCol>
                <a:gridCol w="7002610">
                  <a:extLst>
                    <a:ext uri="{9D8B030D-6E8A-4147-A177-3AD203B41FA5}">
                      <a16:colId xmlns:a16="http://schemas.microsoft.com/office/drawing/2014/main" val="2378677134"/>
                    </a:ext>
                  </a:extLst>
                </a:gridCol>
              </a:tblGrid>
              <a:tr h="526141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variables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3714415"/>
                  </a:ext>
                </a:extLst>
              </a:tr>
              <a:tr h="12202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Demographics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Age, Date of examination, Gender, Reason for echocardiography, other congenital abnormalities noted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7558699"/>
                  </a:ext>
                </a:extLst>
              </a:tr>
              <a:tr h="16331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Congenital heart disease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ASDs, VSDs, AVCs, TGA, TOF, TAPVR, PAPVR, Tricuspid atresia, Pulmonary stenosis, Pulmonary atresia, single ventricle disorders, HLHS, Coarctation of the aorta, complex congenital heart defects.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8402886"/>
                  </a:ext>
                </a:extLst>
              </a:tr>
              <a:tr h="9326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Acquired heart disease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Rheumatic heart disease, Dilated cardiomyopathy, HOCM, Infective endocarditis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9072827"/>
                  </a:ext>
                </a:extLst>
              </a:tr>
              <a:tr h="9326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Treatment/outcome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Conservative, medical, Referral, follow up, palliative and mortality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7567305"/>
                  </a:ext>
                </a:extLst>
              </a:tr>
              <a:tr h="245887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ASD – atrial septal defects, VSD- </a:t>
                      </a:r>
                      <a:r>
                        <a:rPr lang="en-US" sz="2400" dirty="0" err="1">
                          <a:effectLst/>
                        </a:rPr>
                        <a:t>ventriculo</a:t>
                      </a:r>
                      <a:r>
                        <a:rPr lang="en-US" sz="2400" dirty="0">
                          <a:effectLst/>
                        </a:rPr>
                        <a:t>-septal defects, AVC- atrial ventricular canals, TGA- Transposition of the great arteries, TOF – Tetralogy of Fallot, TAPVR – Total anomalous pulmonary venous return, PAPVR – partial anomalous pulmonary venous return, HLHS- Hypoplastic left heart syndrome, HOCM – Hypertrophied obstructive cardiomyopathy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35534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EECB8FD-F07F-949A-F7EA-3C4F98ED57B5}"/>
              </a:ext>
            </a:extLst>
          </p:cNvPr>
          <p:cNvSpPr txBox="1"/>
          <p:nvPr/>
        </p:nvSpPr>
        <p:spPr>
          <a:xfrm>
            <a:off x="10883015" y="5238811"/>
            <a:ext cx="9393360" cy="13873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This observational, descriptive, single-center cohort study will analyze echocardiography reports from AIC Kijabe Hospital, a rural referral center in Central Kenya.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study will include 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all patients who underwent echocardiography with reports saved in the Vivid IQ system, identified by a "Kijabe" prefix.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Patients without congenital or acquired heart disease or studies performed outside AIC Kijabe will be excluded.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Data will be collected from echocardiography reports and electronic medical records, including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Demographics, 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Diagnoses (congenital and acquired heart diseases), 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Treatment, and 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Outcomes.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Data will be entered into Redcap and analyzed using STATA (version 18).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Categorical data will be presented as percentages, and continuous data as medians and interquartile ranges.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Chi-square and rank-sum tests will be used for association analysis, with a significance level of p &lt; 0.05.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Subgroup analysis will examine the relationship between PDA size and weight in premature neonates.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Data validation and cross-verification will ensure accuracy and quality.</a:t>
            </a:r>
          </a:p>
        </p:txBody>
      </p:sp>
    </p:spTree>
    <p:extLst>
      <p:ext uri="{BB962C8B-B14F-4D97-AF65-F5344CB8AC3E}">
        <p14:creationId xmlns:p14="http://schemas.microsoft.com/office/powerpoint/2010/main" val="4162521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15059</TotalTime>
  <Words>675</Words>
  <Application>Microsoft Office PowerPoint</Application>
  <PresentationFormat>Custom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Theme</vt:lpstr>
      <vt:lpstr>Patterns of pediatrics heart diseases diagnosed by echocardiography in a rural hospital in kenya.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Brian Kimani</dc:creator>
  <cp:lastModifiedBy>Brian Kimani</cp:lastModifiedBy>
  <cp:revision>3</cp:revision>
  <dcterms:created xsi:type="dcterms:W3CDTF">2025-02-24T09:32:15Z</dcterms:created>
  <dcterms:modified xsi:type="dcterms:W3CDTF">2025-03-14T12:10:49Z</dcterms:modified>
</cp:coreProperties>
</file>