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4B9"/>
    <a:srgbClr val="119DD8"/>
    <a:srgbClr val="C8E4ED"/>
    <a:srgbClr val="CDEDEE"/>
    <a:srgbClr val="AEEFE9"/>
    <a:srgbClr val="A6E2D8"/>
    <a:srgbClr val="7DD5C6"/>
    <a:srgbClr val="2A9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49BFD-28D3-AF4D-9456-5E4C237E1078}" v="449" dt="2025-03-14T11:55:22.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15" autoAdjust="0"/>
    <p:restoredTop sz="93484"/>
  </p:normalViewPr>
  <p:slideViewPr>
    <p:cSldViewPr snapToGrid="0">
      <p:cViewPr>
        <p:scale>
          <a:sx n="64" d="100"/>
          <a:sy n="64"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E3B7B-CF6A-C14A-920B-6256732925E5}" type="datetimeFigureOut">
              <a:rPr lang="en-GB" smtClean="0"/>
              <a:t>13/03/2025</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2F88C-E3A1-E34E-A5B7-D466050E63E8}" type="slidenum">
              <a:rPr lang="en-GB" smtClean="0"/>
              <a:t>‹#›</a:t>
            </a:fld>
            <a:endParaRPr lang="en-GB"/>
          </a:p>
        </p:txBody>
      </p:sp>
    </p:spTree>
    <p:extLst>
      <p:ext uri="{BB962C8B-B14F-4D97-AF65-F5344CB8AC3E}">
        <p14:creationId xmlns:p14="http://schemas.microsoft.com/office/powerpoint/2010/main" val="4027232913"/>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E2F88C-E3A1-E34E-A5B7-D466050E63E8}" type="slidenum">
              <a:rPr lang="en-GB" smtClean="0"/>
              <a:t>1</a:t>
            </a:fld>
            <a:endParaRPr lang="en-GB"/>
          </a:p>
        </p:txBody>
      </p:sp>
    </p:spTree>
    <p:extLst>
      <p:ext uri="{BB962C8B-B14F-4D97-AF65-F5344CB8AC3E}">
        <p14:creationId xmlns:p14="http://schemas.microsoft.com/office/powerpoint/2010/main" val="375254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04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22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74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58618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0F9F12-4A09-4FD6-B63E-E9140DE3C94E}"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6011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0F9F12-4A09-4FD6-B63E-E9140DE3C94E}"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5004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0F9F12-4A09-4FD6-B63E-E9140DE3C94E}"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99639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0F9F12-4A09-4FD6-B63E-E9140DE3C94E}"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56278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F9F12-4A09-4FD6-B63E-E9140DE3C94E}"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0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44309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9778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740F9F12-4A09-4FD6-B63E-E9140DE3C94E}" type="datetimeFigureOut">
              <a:rPr lang="en-GB" smtClean="0"/>
              <a:t>10/03/2025</a:t>
            </a:fld>
            <a:endParaRPr lang="en-GB"/>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21DF737-CE38-4A5C-B215-710641193B10}" type="slidenum">
              <a:rPr lang="en-GB" smtClean="0"/>
              <a:t>‹#›</a:t>
            </a:fld>
            <a:endParaRPr lang="en-GB"/>
          </a:p>
        </p:txBody>
      </p:sp>
    </p:spTree>
    <p:extLst>
      <p:ext uri="{BB962C8B-B14F-4D97-AF65-F5344CB8AC3E}">
        <p14:creationId xmlns:p14="http://schemas.microsoft.com/office/powerpoint/2010/main" val="1364869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8000">
              <a:srgbClr val="C8E4ED">
                <a:lumMod val="97000"/>
                <a:lumOff val="3000"/>
              </a:srgbClr>
            </a:gs>
            <a:gs pos="54000">
              <a:srgbClr val="CBE7F0"/>
            </a:gs>
            <a:gs pos="15000">
              <a:srgbClr val="EDF1F9"/>
            </a:gs>
            <a:gs pos="4000">
              <a:schemeClr val="bg1"/>
            </a:gs>
          </a:gsLst>
          <a:lin ang="5400000" scaled="1"/>
        </a:gradFill>
        <a:effectLst/>
      </p:bgPr>
    </p:bg>
    <p:spTree>
      <p:nvGrpSpPr>
        <p:cNvPr id="1" name=""/>
        <p:cNvGrpSpPr/>
        <p:nvPr/>
      </p:nvGrpSpPr>
      <p:grpSpPr>
        <a:xfrm>
          <a:off x="0" y="0"/>
          <a:ext cx="0" cy="0"/>
          <a:chOff x="0" y="0"/>
          <a:chExt cx="0" cy="0"/>
        </a:xfrm>
      </p:grpSpPr>
      <p:sp>
        <p:nvSpPr>
          <p:cNvPr id="119" name="TextBox 118">
            <a:extLst>
              <a:ext uri="{FF2B5EF4-FFF2-40B4-BE49-F238E27FC236}">
                <a16:creationId xmlns:a16="http://schemas.microsoft.com/office/drawing/2014/main" id="{3FC1E280-5320-CE05-7102-A79715044C4A}"/>
              </a:ext>
            </a:extLst>
          </p:cNvPr>
          <p:cNvSpPr txBox="1"/>
          <p:nvPr/>
        </p:nvSpPr>
        <p:spPr>
          <a:xfrm>
            <a:off x="11421351" y="1729531"/>
            <a:ext cx="3384000" cy="6840000"/>
          </a:xfrm>
          <a:prstGeom prst="rect">
            <a:avLst/>
          </a:prstGeom>
          <a:solidFill>
            <a:schemeClr val="bg1"/>
          </a:solidFill>
          <a:ln w="44450">
            <a:noFill/>
          </a:ln>
          <a:effectLst/>
        </p:spPr>
        <p:txBody>
          <a:bodyPr wrap="square" rtlCol="0">
            <a:spAutoFit/>
          </a:bodyPr>
          <a:lstStyle/>
          <a:p>
            <a:r>
              <a:rPr lang="en-GB" sz="1600" b="1" dirty="0">
                <a:solidFill>
                  <a:srgbClr val="0584B9"/>
                </a:solidFill>
                <a:effectLst/>
                <a:latin typeface="Candara" panose="020E0502030303020204" pitchFamily="34" charset="0"/>
                <a:cs typeface="Poppins" pitchFamily="2" charset="77"/>
              </a:rPr>
              <a:t>Interpretation</a:t>
            </a:r>
          </a:p>
          <a:p>
            <a:endParaRPr lang="en-GB" sz="400" dirty="0">
              <a:solidFill>
                <a:srgbClr val="0584B9"/>
              </a:solidFill>
              <a:effectLst/>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FHCO graduates are well-trained to deliver </a:t>
            </a:r>
            <a:r>
              <a:rPr lang="en-GB" sz="1300" b="1" dirty="0">
                <a:solidFill>
                  <a:srgbClr val="141413"/>
                </a:solidFill>
                <a:effectLst/>
                <a:latin typeface="Candara" panose="020E0502030303020204" pitchFamily="34" charset="0"/>
                <a:cs typeface="Poppins" pitchFamily="2" charset="77"/>
              </a:rPr>
              <a:t>comprehensive, evidence-based, cost-effective and holistic care </a:t>
            </a:r>
            <a:r>
              <a:rPr lang="en-GB" sz="1300" dirty="0">
                <a:solidFill>
                  <a:srgbClr val="141413"/>
                </a:solidFill>
                <a:effectLst/>
                <a:latin typeface="Candara" panose="020E0502030303020204" pitchFamily="34" charset="0"/>
                <a:cs typeface="Poppins" pitchFamily="2" charset="77"/>
              </a:rPr>
              <a:t>over a wide range of patient conditions. </a:t>
            </a:r>
            <a:r>
              <a:rPr lang="en-GB" sz="1300" dirty="0">
                <a:solidFill>
                  <a:srgbClr val="141413"/>
                </a:solidFill>
                <a:effectLst/>
                <a:latin typeface="Candara" panose="020E0502030303020204" pitchFamily="34" charset="0"/>
              </a:rPr>
              <a:t>As the programme expands, we expect graduates to be working across the country and leading efforts in enhancing the health and well-being of individuals, families and communities within primary healthcare networks.</a:t>
            </a:r>
          </a:p>
          <a:p>
            <a:endParaRPr lang="en-GB" sz="1400" dirty="0">
              <a:solidFill>
                <a:srgbClr val="141413"/>
              </a:solidFill>
              <a:latin typeface="Candara" panose="020E0502030303020204" pitchFamily="34" charset="0"/>
            </a:endParaRPr>
          </a:p>
          <a:p>
            <a:endParaRPr lang="en-GB" sz="1400" dirty="0">
              <a:solidFill>
                <a:srgbClr val="141413"/>
              </a:solidFill>
              <a:effectLst/>
              <a:latin typeface="Candara" panose="020E0502030303020204" pitchFamily="34" charset="0"/>
            </a:endParaRPr>
          </a:p>
          <a:p>
            <a:endParaRPr lang="en-GB" sz="1400" dirty="0">
              <a:solidFill>
                <a:srgbClr val="141413"/>
              </a:solidFill>
              <a:latin typeface="Candara" panose="020E0502030303020204" pitchFamily="34" charset="0"/>
            </a:endParaRPr>
          </a:p>
          <a:p>
            <a:endParaRPr lang="en-GB" sz="1400" dirty="0">
              <a:solidFill>
                <a:srgbClr val="141413"/>
              </a:solidFill>
              <a:effectLst/>
              <a:latin typeface="Candara" panose="020E0502030303020204" pitchFamily="34" charset="0"/>
            </a:endParaRPr>
          </a:p>
          <a:p>
            <a:endParaRPr lang="en-GB" sz="1400" dirty="0">
              <a:solidFill>
                <a:srgbClr val="141413"/>
              </a:solidFill>
              <a:latin typeface="Candara" panose="020E0502030303020204" pitchFamily="34" charset="0"/>
            </a:endParaRPr>
          </a:p>
          <a:p>
            <a:endParaRPr lang="en-GB" sz="1400" dirty="0">
              <a:solidFill>
                <a:srgbClr val="141413"/>
              </a:solidFill>
              <a:effectLst/>
              <a:latin typeface="Candara" panose="020E0502030303020204" pitchFamily="34" charset="0"/>
            </a:endParaRPr>
          </a:p>
          <a:p>
            <a:endParaRPr lang="en-GB" sz="1400" dirty="0">
              <a:solidFill>
                <a:srgbClr val="141413"/>
              </a:solidFill>
              <a:latin typeface="Candara" panose="020E0502030303020204" pitchFamily="34" charset="0"/>
            </a:endParaRPr>
          </a:p>
          <a:p>
            <a:endParaRPr lang="en-GB" sz="1400" dirty="0">
              <a:solidFill>
                <a:srgbClr val="141413"/>
              </a:solidFill>
              <a:effectLst/>
              <a:latin typeface="Candara" panose="020E0502030303020204" pitchFamily="34" charset="0"/>
            </a:endParaRPr>
          </a:p>
          <a:p>
            <a:endParaRPr lang="en-GB" sz="1200" dirty="0">
              <a:solidFill>
                <a:srgbClr val="141413"/>
              </a:solidFill>
              <a:latin typeface="Candara" panose="020E0502030303020204" pitchFamily="34" charset="0"/>
            </a:endParaRPr>
          </a:p>
          <a:p>
            <a:endParaRPr lang="en-GB" sz="700" dirty="0">
              <a:solidFill>
                <a:srgbClr val="141413"/>
              </a:solidFill>
              <a:effectLst/>
              <a:latin typeface="Candara" panose="020E0502030303020204" pitchFamily="34" charset="0"/>
            </a:endParaRPr>
          </a:p>
          <a:p>
            <a:endParaRPr lang="en-GB" sz="800" dirty="0">
              <a:solidFill>
                <a:srgbClr val="141413"/>
              </a:solidFill>
              <a:effectLst/>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The </a:t>
            </a:r>
            <a:r>
              <a:rPr lang="en-GB" sz="1300" b="1" dirty="0">
                <a:solidFill>
                  <a:srgbClr val="141413"/>
                </a:solidFill>
                <a:effectLst/>
                <a:latin typeface="Candara" panose="020E0502030303020204" pitchFamily="34" charset="0"/>
                <a:cs typeface="Poppins" pitchFamily="2" charset="77"/>
              </a:rPr>
              <a:t>efficient and focused training also provides very good value for money</a:t>
            </a:r>
            <a:r>
              <a:rPr lang="en-GB" sz="1300" dirty="0">
                <a:solidFill>
                  <a:srgbClr val="141413"/>
                </a:solidFill>
                <a:effectLst/>
                <a:latin typeface="Candara" panose="020E0502030303020204" pitchFamily="34" charset="0"/>
                <a:cs typeface="Poppins" pitchFamily="2" charset="77"/>
              </a:rPr>
              <a:t>; not only because of the reasonable costs of training but also because COs are more likely than physicians to stay working in rural areas where quality PHC is desperately needed. </a:t>
            </a:r>
          </a:p>
          <a:p>
            <a:endParaRPr lang="en-GB" sz="800" dirty="0">
              <a:solidFill>
                <a:srgbClr val="141413"/>
              </a:solidFill>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The </a:t>
            </a:r>
            <a:r>
              <a:rPr lang="en-GB" sz="1300" b="1" dirty="0">
                <a:solidFill>
                  <a:srgbClr val="141413"/>
                </a:solidFill>
                <a:effectLst/>
                <a:latin typeface="Candara" panose="020E0502030303020204" pitchFamily="34" charset="0"/>
                <a:cs typeface="Poppins" pitchFamily="2" charset="77"/>
              </a:rPr>
              <a:t>FHCO programme is therefore a highly strategic </a:t>
            </a:r>
            <a:r>
              <a:rPr lang="en-GB" sz="1300" dirty="0">
                <a:solidFill>
                  <a:srgbClr val="141413"/>
                </a:solidFill>
                <a:effectLst/>
                <a:latin typeface="Candara" panose="020E0502030303020204" pitchFamily="34" charset="0"/>
                <a:cs typeface="Poppins" pitchFamily="2" charset="77"/>
              </a:rPr>
              <a:t>way for Kenya to strengthen PHC and so to make steps towards achieving UHC. This curriculum and model of training could be shared and replicated in many parts of the world where non-physician clinicians work.</a:t>
            </a:r>
          </a:p>
        </p:txBody>
      </p:sp>
      <p:sp>
        <p:nvSpPr>
          <p:cNvPr id="2" name="TextBox 1">
            <a:extLst>
              <a:ext uri="{FF2B5EF4-FFF2-40B4-BE49-F238E27FC236}">
                <a16:creationId xmlns:a16="http://schemas.microsoft.com/office/drawing/2014/main" id="{C624515B-FED5-AC1A-44CE-D7C40B799F93}"/>
              </a:ext>
            </a:extLst>
          </p:cNvPr>
          <p:cNvSpPr txBox="1"/>
          <p:nvPr/>
        </p:nvSpPr>
        <p:spPr>
          <a:xfrm>
            <a:off x="305267" y="1736792"/>
            <a:ext cx="3384000" cy="8496000"/>
          </a:xfrm>
          <a:prstGeom prst="rect">
            <a:avLst/>
          </a:prstGeom>
          <a:solidFill>
            <a:schemeClr val="bg1"/>
          </a:solidFill>
          <a:ln>
            <a:noFill/>
          </a:ln>
          <a:effectLst/>
        </p:spPr>
        <p:txBody>
          <a:bodyPr wrap="square" rtlCol="0">
            <a:spAutoFit/>
          </a:bodyPr>
          <a:lstStyle/>
          <a:p>
            <a:r>
              <a:rPr lang="en-GB" sz="1600" b="1" dirty="0">
                <a:solidFill>
                  <a:srgbClr val="0584B9"/>
                </a:solidFill>
                <a:latin typeface="Candara" panose="020E0502030303020204" pitchFamily="34" charset="0"/>
                <a:cs typeface="Poppins" pitchFamily="2" charset="77"/>
              </a:rPr>
              <a:t>Background</a:t>
            </a:r>
          </a:p>
          <a:p>
            <a:endParaRPr lang="en-GB" sz="400" b="1" dirty="0">
              <a:solidFill>
                <a:srgbClr val="0584B9"/>
              </a:solidFill>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rPr>
              <a:t>Primary healthcare (PHC) is recognised as the means to achieve universal health coverage, a national priority for Kenya.</a:t>
            </a:r>
            <a:r>
              <a:rPr lang="en-GB" sz="1400" baseline="30000" dirty="0">
                <a:solidFill>
                  <a:srgbClr val="141413"/>
                </a:solidFill>
                <a:effectLst/>
                <a:latin typeface="Candara" panose="020E0502030303020204" pitchFamily="34" charset="0"/>
              </a:rPr>
              <a:t>1,2</a:t>
            </a:r>
            <a:r>
              <a:rPr lang="en-GB" sz="1400" dirty="0">
                <a:solidFill>
                  <a:srgbClr val="141413"/>
                </a:solidFill>
                <a:effectLst/>
                <a:latin typeface="Candara" panose="020E0502030303020204" pitchFamily="34" charset="0"/>
              </a:rPr>
              <a:t> </a:t>
            </a:r>
          </a:p>
          <a:p>
            <a:endParaRPr lang="en-GB" sz="800" dirty="0">
              <a:solidFill>
                <a:srgbClr val="141413"/>
              </a:solidFill>
              <a:latin typeface="Candara" panose="020E0502030303020204" pitchFamily="34" charset="0"/>
            </a:endParaRPr>
          </a:p>
          <a:p>
            <a:r>
              <a:rPr lang="en-GB" sz="1300" dirty="0">
                <a:solidFill>
                  <a:srgbClr val="141413"/>
                </a:solidFill>
                <a:effectLst/>
                <a:latin typeface="Candara" panose="020E0502030303020204" pitchFamily="34" charset="0"/>
              </a:rPr>
              <a:t>With only around </a:t>
            </a:r>
            <a:r>
              <a:rPr lang="en-GB" sz="1300" b="1" dirty="0">
                <a:solidFill>
                  <a:srgbClr val="141413"/>
                </a:solidFill>
                <a:effectLst/>
                <a:latin typeface="Candara" panose="020E0502030303020204" pitchFamily="34" charset="0"/>
              </a:rPr>
              <a:t>200 family physicians for a population of over 54 million</a:t>
            </a:r>
            <a:r>
              <a:rPr lang="en-GB" sz="1300" dirty="0">
                <a:solidFill>
                  <a:srgbClr val="141413"/>
                </a:solidFill>
                <a:effectLst/>
                <a:latin typeface="Candara" panose="020E0502030303020204" pitchFamily="34" charset="0"/>
              </a:rPr>
              <a:t>, innovative solutions for providing quality PHC are needed. Clinical officers (COs), as mid-level health workers, already provide much of the primary care across Kenya, but</a:t>
            </a:r>
            <a:r>
              <a:rPr lang="en-GB" sz="1300" dirty="0">
                <a:solidFill>
                  <a:srgbClr val="141413"/>
                </a:solidFill>
                <a:latin typeface="Candara" panose="020E0502030303020204" pitchFamily="34" charset="0"/>
                <a:cs typeface="Poppins" pitchFamily="2" charset="77"/>
              </a:rPr>
              <a:t> have only a short time studying PHC during their basic training. </a:t>
            </a:r>
          </a:p>
          <a:p>
            <a:endParaRPr lang="en-GB" sz="800" dirty="0">
              <a:solidFill>
                <a:srgbClr val="141413"/>
              </a:solidFill>
              <a:latin typeface="Candara" panose="020E0502030303020204" pitchFamily="34" charset="0"/>
              <a:cs typeface="Poppins" pitchFamily="2" charset="77"/>
            </a:endParaRPr>
          </a:p>
          <a:p>
            <a:r>
              <a:rPr lang="en-GB" sz="1300" dirty="0">
                <a:solidFill>
                  <a:srgbClr val="141413"/>
                </a:solidFill>
                <a:latin typeface="Candara" panose="020E0502030303020204" pitchFamily="34" charset="0"/>
                <a:cs typeface="Poppins" pitchFamily="2" charset="77"/>
              </a:rPr>
              <a:t>In 2020, Kenya had 25,000 COs and 13000 doctors with a higher percentage of COs work in rural areas compared to doctors.</a:t>
            </a:r>
            <a:r>
              <a:rPr lang="en-GB" sz="1300" baseline="30000" dirty="0">
                <a:solidFill>
                  <a:srgbClr val="141413"/>
                </a:solidFill>
                <a:latin typeface="Candara" panose="020E0502030303020204" pitchFamily="34" charset="0"/>
                <a:cs typeface="Poppins" pitchFamily="2" charset="77"/>
              </a:rPr>
              <a:t>3</a:t>
            </a:r>
            <a:r>
              <a:rPr lang="en-GB" sz="1300" dirty="0">
                <a:solidFill>
                  <a:srgbClr val="141413"/>
                </a:solidFill>
                <a:latin typeface="Candara" panose="020E0502030303020204" pitchFamily="34" charset="0"/>
                <a:cs typeface="Poppins" pitchFamily="2" charset="77"/>
              </a:rPr>
              <a:t> It has been shown that mid-level health workers are </a:t>
            </a:r>
            <a:r>
              <a:rPr lang="en-GB" sz="1300" b="1" dirty="0">
                <a:solidFill>
                  <a:srgbClr val="141413"/>
                </a:solidFill>
                <a:latin typeface="Candara" panose="020E0502030303020204" pitchFamily="34" charset="0"/>
                <a:cs typeface="Poppins" pitchFamily="2" charset="77"/>
              </a:rPr>
              <a:t>more likely than doctors to stay in underserved areas </a:t>
            </a:r>
            <a:r>
              <a:rPr lang="en-GB" sz="1300" dirty="0">
                <a:solidFill>
                  <a:srgbClr val="141413"/>
                </a:solidFill>
                <a:latin typeface="Candara" panose="020E0502030303020204" pitchFamily="34" charset="0"/>
                <a:cs typeface="Poppins" pitchFamily="2" charset="77"/>
              </a:rPr>
              <a:t>and interestingly, that there is </a:t>
            </a:r>
            <a:r>
              <a:rPr lang="en-GB" sz="1300" b="1" dirty="0">
                <a:solidFill>
                  <a:srgbClr val="141413"/>
                </a:solidFill>
                <a:latin typeface="Candara" panose="020E0502030303020204" pitchFamily="34" charset="0"/>
                <a:cs typeface="Poppins" pitchFamily="2" charset="77"/>
              </a:rPr>
              <a:t>no difference in quality of care</a:t>
            </a:r>
            <a:r>
              <a:rPr lang="en-GB" sz="1300" dirty="0">
                <a:solidFill>
                  <a:srgbClr val="141413"/>
                </a:solidFill>
                <a:latin typeface="Candara" panose="020E0502030303020204" pitchFamily="34" charset="0"/>
                <a:cs typeface="Poppins" pitchFamily="2" charset="77"/>
              </a:rPr>
              <a:t> provided between mid-level and higher-level health workers.</a:t>
            </a:r>
            <a:r>
              <a:rPr lang="en-GB" sz="1300" baseline="30000" dirty="0">
                <a:solidFill>
                  <a:srgbClr val="141413"/>
                </a:solidFill>
                <a:latin typeface="Candara" panose="020E0502030303020204" pitchFamily="34" charset="0"/>
                <a:cs typeface="Poppins" pitchFamily="2" charset="77"/>
              </a:rPr>
              <a:t>4,5</a:t>
            </a:r>
            <a:endParaRPr lang="en-GB" sz="1300" dirty="0">
              <a:solidFill>
                <a:srgbClr val="141413"/>
              </a:solidFill>
              <a:latin typeface="Candara" panose="020E0502030303020204" pitchFamily="34" charset="0"/>
              <a:cs typeface="Poppins" pitchFamily="2" charset="77"/>
            </a:endParaRPr>
          </a:p>
          <a:p>
            <a:endParaRPr lang="en-GB" sz="800" dirty="0">
              <a:solidFill>
                <a:srgbClr val="141413"/>
              </a:solidFill>
              <a:latin typeface="Candara" panose="020E0502030303020204" pitchFamily="34" charset="0"/>
              <a:cs typeface="Poppins" pitchFamily="2" charset="77"/>
            </a:endParaRPr>
          </a:p>
          <a:p>
            <a:r>
              <a:rPr lang="en-GB" sz="1300" b="1" dirty="0">
                <a:solidFill>
                  <a:srgbClr val="141413"/>
                </a:solidFill>
                <a:latin typeface="Candara" panose="020E0502030303020204" pitchFamily="34" charset="0"/>
                <a:cs typeface="Poppins" pitchFamily="2" charset="77"/>
              </a:rPr>
              <a:t>Clinical officers are therefore key professionals to play a major role in PHC across Kenya</a:t>
            </a:r>
            <a:r>
              <a:rPr lang="en-GB" sz="1300" dirty="0">
                <a:solidFill>
                  <a:srgbClr val="141413"/>
                </a:solidFill>
                <a:latin typeface="Candara" panose="020E0502030303020204" pitchFamily="34" charset="0"/>
                <a:cs typeface="Poppins" pitchFamily="2" charset="77"/>
              </a:rPr>
              <a:t>. So, the idea of a higher diploma in Family Health for Clinical Officers (FHCO) was developed. </a:t>
            </a: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141413"/>
              </a:solidFill>
              <a:latin typeface="Candara" panose="020E0502030303020204" pitchFamily="34" charset="0"/>
              <a:ea typeface="Calibri" panose="020F0502020204030204" pitchFamily="34" charset="0"/>
              <a:cs typeface="Poppins" pitchFamily="2" charset="77"/>
            </a:endParaRPr>
          </a:p>
          <a:p>
            <a:endParaRPr lang="en-GB" sz="1400" dirty="0">
              <a:solidFill>
                <a:srgbClr val="000000"/>
              </a:solidFill>
              <a:latin typeface="Candara" panose="020E0502030303020204" pitchFamily="34" charset="0"/>
              <a:ea typeface="Calibri" panose="020F0502020204030204" pitchFamily="34" charset="0"/>
              <a:cs typeface="Poppins" pitchFamily="2" charset="77"/>
            </a:endParaRPr>
          </a:p>
        </p:txBody>
      </p:sp>
      <p:sp>
        <p:nvSpPr>
          <p:cNvPr id="33" name="TextBox 32">
            <a:extLst>
              <a:ext uri="{FF2B5EF4-FFF2-40B4-BE49-F238E27FC236}">
                <a16:creationId xmlns:a16="http://schemas.microsoft.com/office/drawing/2014/main" id="{25C44C1E-C04E-649B-F40D-E6CE7F1DD896}"/>
              </a:ext>
            </a:extLst>
          </p:cNvPr>
          <p:cNvSpPr txBox="1"/>
          <p:nvPr/>
        </p:nvSpPr>
        <p:spPr>
          <a:xfrm>
            <a:off x="3987293" y="1732108"/>
            <a:ext cx="3384000" cy="8496000"/>
          </a:xfrm>
          <a:prstGeom prst="rect">
            <a:avLst/>
          </a:prstGeom>
          <a:solidFill>
            <a:schemeClr val="bg1"/>
          </a:solidFill>
        </p:spPr>
        <p:txBody>
          <a:bodyPr wrap="square" rtlCol="0">
            <a:spAutoFit/>
          </a:bodyPr>
          <a:lstStyle/>
          <a:p>
            <a:pPr>
              <a:buClr>
                <a:schemeClr val="accent1"/>
              </a:buClr>
              <a:buSzPct val="100000"/>
            </a:pPr>
            <a:r>
              <a:rPr lang="en-GB" sz="1600" b="1" dirty="0">
                <a:solidFill>
                  <a:srgbClr val="0584B9"/>
                </a:solidFill>
                <a:latin typeface="Candara" panose="020E0502030303020204" pitchFamily="34" charset="0"/>
                <a:ea typeface="Calibri" panose="020F0502020204030204" pitchFamily="34" charset="0"/>
                <a:cs typeface="Poppins" pitchFamily="2" charset="77"/>
              </a:rPr>
              <a:t>Methods</a:t>
            </a:r>
          </a:p>
          <a:p>
            <a:pPr>
              <a:buClr>
                <a:schemeClr val="accent1"/>
              </a:buClr>
              <a:buSzPct val="100000"/>
            </a:pPr>
            <a:endParaRPr lang="en-GB" sz="400" b="1" dirty="0">
              <a:solidFill>
                <a:srgbClr val="0584B9"/>
              </a:solidFill>
              <a:latin typeface="Candara" panose="020E0502030303020204" pitchFamily="34" charset="0"/>
              <a:ea typeface="Calibri" panose="020F0502020204030204" pitchFamily="34" charset="0"/>
              <a:cs typeface="Poppins" pitchFamily="2" charset="77"/>
            </a:endParaRPr>
          </a:p>
          <a:p>
            <a:r>
              <a:rPr lang="en-GB" sz="1300" dirty="0">
                <a:solidFill>
                  <a:srgbClr val="141413"/>
                </a:solidFill>
                <a:effectLst/>
                <a:latin typeface="Candara" panose="020E0502030303020204" pitchFamily="34" charset="0"/>
              </a:rPr>
              <a:t>To provide highly trained Family Health practitioners, a Higher Diploma in Family Health for Clinical Officers (FHCO) was launched by the government in 2018. With experience in delivering innovative and strategic higher diplomas, AIC </a:t>
            </a:r>
            <a:r>
              <a:rPr lang="en-GB" sz="1300" dirty="0" err="1">
                <a:solidFill>
                  <a:srgbClr val="141413"/>
                </a:solidFill>
                <a:effectLst/>
                <a:latin typeface="Candara" panose="020E0502030303020204" pitchFamily="34" charset="0"/>
              </a:rPr>
              <a:t>Kijabe</a:t>
            </a:r>
            <a:r>
              <a:rPr lang="en-GB" sz="1300" dirty="0">
                <a:solidFill>
                  <a:srgbClr val="141413"/>
                </a:solidFill>
                <a:effectLst/>
                <a:latin typeface="Candara" panose="020E0502030303020204" pitchFamily="34" charset="0"/>
              </a:rPr>
              <a:t> Hospital has been involved in curriculum development of this new diploma since its inception. </a:t>
            </a:r>
          </a:p>
          <a:p>
            <a:endParaRPr lang="en-GB" sz="800" dirty="0">
              <a:solidFill>
                <a:srgbClr val="141413"/>
              </a:solidFill>
              <a:latin typeface="Candara" panose="020E0502030303020204" pitchFamily="34" charset="0"/>
            </a:endParaRPr>
          </a:p>
          <a:p>
            <a:endParaRPr lang="en-GB" sz="800" dirty="0">
              <a:solidFill>
                <a:srgbClr val="141413"/>
              </a:solidFill>
              <a:latin typeface="Candara" panose="020E0502030303020204" pitchFamily="34" charset="0"/>
            </a:endParaRPr>
          </a:p>
          <a:p>
            <a:endParaRPr lang="en-GB" sz="800" dirty="0">
              <a:solidFill>
                <a:srgbClr val="141413"/>
              </a:solidFill>
              <a:latin typeface="Candara" panose="020E0502030303020204" pitchFamily="34" charset="0"/>
            </a:endParaRPr>
          </a:p>
          <a:p>
            <a:endParaRPr lang="en-GB" sz="800" dirty="0">
              <a:solidFill>
                <a:srgbClr val="141413"/>
              </a:solidFill>
              <a:latin typeface="Candara" panose="020E0502030303020204" pitchFamily="34" charset="0"/>
            </a:endParaRPr>
          </a:p>
          <a:p>
            <a:endParaRPr lang="en-GB" sz="1300" dirty="0">
              <a:solidFill>
                <a:srgbClr val="141413"/>
              </a:solidFill>
              <a:effectLst/>
              <a:latin typeface="Candara" panose="020E0502030303020204" pitchFamily="34" charset="0"/>
            </a:endParaRPr>
          </a:p>
          <a:p>
            <a:endParaRPr lang="en-GB" sz="1300" dirty="0">
              <a:solidFill>
                <a:srgbClr val="141413"/>
              </a:solidFill>
              <a:latin typeface="Candara" panose="020E0502030303020204" pitchFamily="34" charset="0"/>
            </a:endParaRPr>
          </a:p>
          <a:p>
            <a:endParaRPr lang="en-GB" sz="1300" dirty="0">
              <a:solidFill>
                <a:srgbClr val="141413"/>
              </a:solidFill>
              <a:latin typeface="Candara" panose="020E0502030303020204" pitchFamily="34" charset="0"/>
            </a:endParaRPr>
          </a:p>
          <a:p>
            <a:endParaRPr lang="en-GB" sz="1300" dirty="0">
              <a:solidFill>
                <a:srgbClr val="141413"/>
              </a:solidFill>
              <a:latin typeface="Candara" panose="020E0502030303020204" pitchFamily="34" charset="0"/>
            </a:endParaRPr>
          </a:p>
          <a:p>
            <a:endParaRPr lang="en-GB" sz="1300" dirty="0">
              <a:solidFill>
                <a:srgbClr val="141413"/>
              </a:solidFill>
              <a:latin typeface="Candara" panose="020E0502030303020204" pitchFamily="34" charset="0"/>
            </a:endParaRPr>
          </a:p>
          <a:p>
            <a:endParaRPr lang="en-GB" sz="1300" dirty="0">
              <a:solidFill>
                <a:srgbClr val="141413"/>
              </a:solidFill>
              <a:effectLst/>
              <a:latin typeface="Candara" panose="020E0502030303020204" pitchFamily="34" charset="0"/>
            </a:endParaRPr>
          </a:p>
          <a:p>
            <a:r>
              <a:rPr lang="en-GB" sz="1300" dirty="0">
                <a:solidFill>
                  <a:srgbClr val="141413"/>
                </a:solidFill>
                <a:effectLst/>
                <a:latin typeface="Candara" panose="020E0502030303020204" pitchFamily="34" charset="0"/>
              </a:rPr>
              <a:t>In October 2021 the first cohort of FHCO trainees was admitted to </a:t>
            </a:r>
            <a:r>
              <a:rPr lang="en-GB" sz="1300" dirty="0" err="1">
                <a:solidFill>
                  <a:srgbClr val="141413"/>
                </a:solidFill>
                <a:effectLst/>
                <a:latin typeface="Candara" panose="020E0502030303020204" pitchFamily="34" charset="0"/>
              </a:rPr>
              <a:t>Kijabe</a:t>
            </a:r>
            <a:r>
              <a:rPr lang="en-GB" sz="1300" dirty="0">
                <a:solidFill>
                  <a:srgbClr val="141413"/>
                </a:solidFill>
                <a:effectLst/>
                <a:latin typeface="Candara" panose="020E0502030303020204" pitchFamily="34" charset="0"/>
              </a:rPr>
              <a:t> College of Health Science, graduating in 2023. </a:t>
            </a:r>
            <a:r>
              <a:rPr lang="en-GB" sz="1300" dirty="0">
                <a:solidFill>
                  <a:srgbClr val="141413"/>
                </a:solidFill>
                <a:effectLst/>
                <a:latin typeface="Candara" panose="020E0502030303020204" pitchFamily="34" charset="0"/>
                <a:cs typeface="Poppins" pitchFamily="2" charset="77"/>
              </a:rPr>
              <a:t>There is now an annual intake, with the second cohort having </a:t>
            </a:r>
            <a:r>
              <a:rPr lang="en-GB" sz="1300" dirty="0">
                <a:solidFill>
                  <a:srgbClr val="141413"/>
                </a:solidFill>
                <a:latin typeface="Candara" panose="020E0502030303020204" pitchFamily="34" charset="0"/>
                <a:cs typeface="Poppins" pitchFamily="2" charset="77"/>
              </a:rPr>
              <a:t>graduated in January 2025 and a third cohort underway</a:t>
            </a:r>
            <a:r>
              <a:rPr lang="en-GB" sz="1300" dirty="0">
                <a:solidFill>
                  <a:srgbClr val="141413"/>
                </a:solidFill>
                <a:effectLst/>
                <a:latin typeface="Candara" panose="020E0502030303020204" pitchFamily="34" charset="0"/>
                <a:cs typeface="Poppins" pitchFamily="2" charset="77"/>
              </a:rPr>
              <a:t>.</a:t>
            </a:r>
          </a:p>
          <a:p>
            <a:endParaRPr lang="en-GB" sz="1050" dirty="0">
              <a:solidFill>
                <a:srgbClr val="141413"/>
              </a:solidFill>
              <a:latin typeface="Candara" panose="020E0502030303020204" pitchFamily="34" charset="0"/>
              <a:cs typeface="Poppins" pitchFamily="2" charset="77"/>
            </a:endParaRPr>
          </a:p>
          <a:p>
            <a:endParaRPr lang="en-GB" sz="1400" dirty="0">
              <a:solidFill>
                <a:srgbClr val="141413"/>
              </a:solidFill>
              <a:effectLst/>
              <a:latin typeface="Candara" panose="020E0502030303020204" pitchFamily="34" charset="0"/>
              <a:cs typeface="Poppins" pitchFamily="2" charset="77"/>
            </a:endParaRPr>
          </a:p>
          <a:p>
            <a:endParaRPr lang="en-GB" sz="1400" dirty="0">
              <a:solidFill>
                <a:srgbClr val="141413"/>
              </a:solidFill>
              <a:latin typeface="Candara" panose="020E0502030303020204" pitchFamily="34" charset="0"/>
              <a:cs typeface="Poppins" pitchFamily="2" charset="77"/>
            </a:endParaRPr>
          </a:p>
          <a:p>
            <a:endParaRPr lang="en-GB" sz="1400" dirty="0">
              <a:solidFill>
                <a:srgbClr val="141413"/>
              </a:solidFill>
              <a:effectLst/>
              <a:latin typeface="Candara" panose="020E0502030303020204" pitchFamily="34" charset="0"/>
              <a:cs typeface="Poppins" pitchFamily="2" charset="77"/>
            </a:endParaRPr>
          </a:p>
          <a:p>
            <a:endParaRPr lang="en-GB" sz="1400" dirty="0">
              <a:solidFill>
                <a:srgbClr val="141413"/>
              </a:solidFill>
              <a:latin typeface="Candara" panose="020E0502030303020204" pitchFamily="34" charset="0"/>
              <a:cs typeface="Poppins" pitchFamily="2" charset="77"/>
            </a:endParaRPr>
          </a:p>
          <a:p>
            <a:endParaRPr lang="en-GB" sz="1400" dirty="0">
              <a:solidFill>
                <a:srgbClr val="141413"/>
              </a:solidFill>
              <a:effectLst/>
              <a:latin typeface="Candara" panose="020E0502030303020204" pitchFamily="34" charset="0"/>
              <a:cs typeface="Poppins" pitchFamily="2" charset="77"/>
            </a:endParaRPr>
          </a:p>
          <a:p>
            <a:endParaRPr lang="en-GB" sz="800" dirty="0">
              <a:solidFill>
                <a:srgbClr val="141413"/>
              </a:solidFill>
              <a:effectLst/>
              <a:latin typeface="Candara" panose="020E0502030303020204" pitchFamily="34" charset="0"/>
              <a:cs typeface="Poppins" pitchFamily="2" charset="77"/>
            </a:endParaRPr>
          </a:p>
          <a:p>
            <a:endParaRPr lang="en-GB" sz="300" dirty="0">
              <a:solidFill>
                <a:srgbClr val="141413"/>
              </a:solidFill>
              <a:effectLst/>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The FHCO higher diploma last</a:t>
            </a:r>
            <a:r>
              <a:rPr lang="en-GB" sz="1300" dirty="0">
                <a:solidFill>
                  <a:srgbClr val="141413"/>
                </a:solidFill>
                <a:latin typeface="Candara" panose="020E0502030303020204" pitchFamily="34" charset="0"/>
                <a:cs typeface="Poppins" pitchFamily="2" charset="77"/>
              </a:rPr>
              <a:t>s</a:t>
            </a:r>
            <a:r>
              <a:rPr lang="en-GB" sz="1300" dirty="0">
                <a:solidFill>
                  <a:srgbClr val="141413"/>
                </a:solidFill>
                <a:effectLst/>
                <a:latin typeface="Candara" panose="020E0502030303020204" pitchFamily="34" charset="0"/>
                <a:cs typeface="Poppins" pitchFamily="2" charset="77"/>
              </a:rPr>
              <a:t> 18-months and aims that graduates will </a:t>
            </a:r>
            <a:r>
              <a:rPr lang="en-GB" sz="1300" b="1" dirty="0">
                <a:solidFill>
                  <a:srgbClr val="141413"/>
                </a:solidFill>
                <a:effectLst/>
                <a:latin typeface="Candara" panose="020E0502030303020204" pitchFamily="34" charset="0"/>
                <a:cs typeface="Poppins" pitchFamily="2" charset="77"/>
              </a:rPr>
              <a:t>be experts in the field of family health</a:t>
            </a:r>
            <a:r>
              <a:rPr lang="en-GB" sz="1300" dirty="0">
                <a:solidFill>
                  <a:srgbClr val="141413"/>
                </a:solidFill>
                <a:effectLst/>
                <a:latin typeface="Candara" panose="020E0502030303020204" pitchFamily="34" charset="0"/>
                <a:cs typeface="Poppins" pitchFamily="2" charset="77"/>
              </a:rPr>
              <a:t>. This means clinicians who can take care of individuals, families and communities in a wide range of pathologies and differentiating those who require urgent intervention or referral. We focus on clinical skills such as communication, physical examination and decision-making. There is an emphasis on </a:t>
            </a:r>
            <a:r>
              <a:rPr lang="en-GB" sz="1300" b="1" dirty="0">
                <a:solidFill>
                  <a:srgbClr val="141413"/>
                </a:solidFill>
                <a:effectLst/>
                <a:latin typeface="Candara" panose="020E0502030303020204" pitchFamily="34" charset="0"/>
                <a:cs typeface="Poppins" pitchFamily="2" charset="77"/>
              </a:rPr>
              <a:t>patient-centred care, evidence-based medicine and lifelong learning</a:t>
            </a:r>
            <a:r>
              <a:rPr lang="en-GB" sz="1300" dirty="0">
                <a:solidFill>
                  <a:srgbClr val="141413"/>
                </a:solidFill>
                <a:effectLst/>
                <a:latin typeface="Candara" panose="020E0502030303020204" pitchFamily="34" charset="0"/>
                <a:cs typeface="Poppins" pitchFamily="2" charset="77"/>
              </a:rPr>
              <a:t>. </a:t>
            </a:r>
          </a:p>
        </p:txBody>
      </p:sp>
      <p:sp>
        <p:nvSpPr>
          <p:cNvPr id="40" name="TextBox 39">
            <a:extLst>
              <a:ext uri="{FF2B5EF4-FFF2-40B4-BE49-F238E27FC236}">
                <a16:creationId xmlns:a16="http://schemas.microsoft.com/office/drawing/2014/main" id="{7164C8B2-551F-7BD2-9F92-72905B55F15D}"/>
              </a:ext>
            </a:extLst>
          </p:cNvPr>
          <p:cNvSpPr txBox="1"/>
          <p:nvPr/>
        </p:nvSpPr>
        <p:spPr>
          <a:xfrm>
            <a:off x="1997267" y="150900"/>
            <a:ext cx="11128297" cy="1508105"/>
          </a:xfrm>
          <a:prstGeom prst="rect">
            <a:avLst/>
          </a:prstGeom>
          <a:noFill/>
        </p:spPr>
        <p:txBody>
          <a:bodyPr wrap="square" rtlCol="0">
            <a:spAutoFit/>
          </a:bodyPr>
          <a:lstStyle/>
          <a:p>
            <a:pPr algn="ctr"/>
            <a:r>
              <a:rPr lang="en-GB" sz="3200" b="1" dirty="0">
                <a:solidFill>
                  <a:srgbClr val="0584B9"/>
                </a:solidFill>
                <a:effectLst/>
                <a:latin typeface="Candara" panose="020E0502030303020204" pitchFamily="34" charset="0"/>
                <a:cs typeface="Poppins SemiBold" pitchFamily="2" charset="77"/>
              </a:rPr>
              <a:t>Family Health Clinical Officers: Key professionals to </a:t>
            </a:r>
          </a:p>
          <a:p>
            <a:pPr algn="ctr"/>
            <a:r>
              <a:rPr lang="en-GB" sz="3200" b="1" dirty="0">
                <a:solidFill>
                  <a:srgbClr val="0584B9"/>
                </a:solidFill>
                <a:effectLst/>
                <a:latin typeface="Candara" panose="020E0502030303020204" pitchFamily="34" charset="0"/>
                <a:cs typeface="Poppins SemiBold" pitchFamily="2" charset="77"/>
              </a:rPr>
              <a:t>strengthen primary healthcare in Kenya and beyond</a:t>
            </a:r>
          </a:p>
          <a:p>
            <a:pPr algn="ctr"/>
            <a:r>
              <a:rPr lang="en-US" sz="1600" dirty="0">
                <a:latin typeface="Candara" panose="020E0502030303020204" pitchFamily="34" charset="0"/>
                <a:cs typeface="Poppins SemiBold" pitchFamily="2" charset="77"/>
              </a:rPr>
              <a:t>Katy Linley, Irene Muthoni, Emmanuel </a:t>
            </a:r>
            <a:r>
              <a:rPr lang="en-US" sz="1600" dirty="0" err="1">
                <a:latin typeface="Candara" panose="020E0502030303020204" pitchFamily="34" charset="0"/>
                <a:cs typeface="Poppins SemiBold" pitchFamily="2" charset="77"/>
              </a:rPr>
              <a:t>Ndeto</a:t>
            </a:r>
            <a:r>
              <a:rPr lang="en-US" sz="1600" dirty="0">
                <a:latin typeface="Candara" panose="020E0502030303020204" pitchFamily="34" charset="0"/>
                <a:cs typeface="Poppins SemiBold" pitchFamily="2" charset="77"/>
              </a:rPr>
              <a:t>, Sarah Kamau, Stella </a:t>
            </a:r>
            <a:r>
              <a:rPr lang="en-US" sz="1600" dirty="0" err="1">
                <a:latin typeface="Candara" panose="020E0502030303020204" pitchFamily="34" charset="0"/>
                <a:cs typeface="Poppins SemiBold" pitchFamily="2" charset="77"/>
              </a:rPr>
              <a:t>Wangui</a:t>
            </a:r>
            <a:r>
              <a:rPr lang="en-US" sz="1600" dirty="0">
                <a:latin typeface="Candara" panose="020E0502030303020204" pitchFamily="34" charset="0"/>
                <a:cs typeface="Poppins SemiBold" pitchFamily="2" charset="77"/>
              </a:rPr>
              <a:t>, Pete </a:t>
            </a:r>
            <a:r>
              <a:rPr lang="en-US" sz="1600" dirty="0" err="1">
                <a:latin typeface="Candara" panose="020E0502030303020204" pitchFamily="34" charset="0"/>
                <a:cs typeface="Poppins SemiBold" pitchFamily="2" charset="77"/>
              </a:rPr>
              <a:t>Halestrap</a:t>
            </a:r>
            <a:endParaRPr lang="en-US" sz="1600" dirty="0">
              <a:latin typeface="Candara" panose="020E0502030303020204" pitchFamily="34" charset="0"/>
              <a:cs typeface="Poppins SemiBold" pitchFamily="2" charset="77"/>
            </a:endParaRPr>
          </a:p>
          <a:p>
            <a:pPr algn="ctr"/>
            <a:r>
              <a:rPr lang="en-US" sz="1200" dirty="0">
                <a:latin typeface="Candara" panose="020E0502030303020204" pitchFamily="34" charset="0"/>
                <a:cs typeface="Poppins SemiBold" pitchFamily="2" charset="77"/>
              </a:rPr>
              <a:t>Published: Linley K, July 2024 </a:t>
            </a:r>
            <a:r>
              <a:rPr lang="en-GB" sz="1200" b="0" i="1" u="none" strike="noStrike" dirty="0">
                <a:solidFill>
                  <a:srgbClr val="111111"/>
                </a:solidFill>
                <a:effectLst/>
                <a:latin typeface="Candara" panose="020E0502030303020204" pitchFamily="34" charset="0"/>
              </a:rPr>
              <a:t>African Journal of Primary Health Care &amp; Family Medicine, </a:t>
            </a:r>
            <a:r>
              <a:rPr lang="en-GB" sz="1200" dirty="0">
                <a:solidFill>
                  <a:srgbClr val="111111"/>
                </a:solidFill>
                <a:latin typeface="Candara" panose="020E0502030303020204" pitchFamily="34" charset="0"/>
              </a:rPr>
              <a:t>16(1)</a:t>
            </a:r>
            <a:endParaRPr lang="en-US" sz="1200" dirty="0">
              <a:latin typeface="Candara" panose="020E0502030303020204" pitchFamily="34" charset="0"/>
              <a:cs typeface="Poppins SemiBold" pitchFamily="2" charset="77"/>
            </a:endParaRPr>
          </a:p>
        </p:txBody>
      </p:sp>
      <p:pic>
        <p:nvPicPr>
          <p:cNvPr id="4" name="Picture 3" descr="logo.png"/>
          <p:cNvPicPr>
            <a:picLocks noChangeAspect="1"/>
          </p:cNvPicPr>
          <p:nvPr/>
        </p:nvPicPr>
        <p:blipFill>
          <a:blip r:embed="rId3"/>
          <a:srcRect/>
          <a:stretch>
            <a:fillRect/>
          </a:stretch>
        </p:blipFill>
        <p:spPr bwMode="auto">
          <a:xfrm>
            <a:off x="12926458" y="311979"/>
            <a:ext cx="1780745" cy="810399"/>
          </a:xfrm>
          <a:prstGeom prst="rect">
            <a:avLst/>
          </a:prstGeom>
          <a:noFill/>
          <a:ln w="9525">
            <a:noFill/>
            <a:miter lim="800000"/>
            <a:headEnd/>
            <a:tailEnd/>
          </a:ln>
        </p:spPr>
      </p:pic>
      <p:sp>
        <p:nvSpPr>
          <p:cNvPr id="30" name="TextBox 29">
            <a:extLst>
              <a:ext uri="{FF2B5EF4-FFF2-40B4-BE49-F238E27FC236}">
                <a16:creationId xmlns:a16="http://schemas.microsoft.com/office/drawing/2014/main" id="{A0E5EA31-CD9B-8776-A2E3-62AB7A6621C0}"/>
              </a:ext>
            </a:extLst>
          </p:cNvPr>
          <p:cNvSpPr txBox="1"/>
          <p:nvPr/>
        </p:nvSpPr>
        <p:spPr>
          <a:xfrm>
            <a:off x="7696411" y="1732108"/>
            <a:ext cx="3384000" cy="4539704"/>
          </a:xfrm>
          <a:prstGeom prst="rect">
            <a:avLst/>
          </a:prstGeom>
          <a:solidFill>
            <a:schemeClr val="bg1"/>
          </a:solidFill>
        </p:spPr>
        <p:txBody>
          <a:bodyPr wrap="square">
            <a:spAutoFit/>
          </a:bodyPr>
          <a:lstStyle/>
          <a:p>
            <a:r>
              <a:rPr lang="en-GB" sz="1300" dirty="0">
                <a:solidFill>
                  <a:srgbClr val="141413"/>
                </a:solidFill>
                <a:effectLst/>
                <a:latin typeface="Candara" panose="020E0502030303020204" pitchFamily="34" charset="0"/>
                <a:cs typeface="Poppins" pitchFamily="2" charset="77"/>
              </a:rPr>
              <a:t>Classroom teaching occurs during week-long blocks using multimedia with pre-reading and modular exams. Leveraging on the previous clinical experience of these adult learners, we use a </a:t>
            </a:r>
            <a:r>
              <a:rPr lang="en-GB" sz="1300" b="1" dirty="0">
                <a:solidFill>
                  <a:srgbClr val="141413"/>
                </a:solidFill>
                <a:effectLst/>
                <a:latin typeface="Candara" panose="020E0502030303020204" pitchFamily="34" charset="0"/>
                <a:cs typeface="Poppins" pitchFamily="2" charset="77"/>
              </a:rPr>
              <a:t>problem-based teaching approach </a:t>
            </a:r>
            <a:r>
              <a:rPr lang="en-GB" sz="1300" dirty="0">
                <a:solidFill>
                  <a:srgbClr val="141413"/>
                </a:solidFill>
                <a:effectLst/>
                <a:latin typeface="Candara" panose="020E0502030303020204" pitchFamily="34" charset="0"/>
                <a:cs typeface="Poppins" pitchFamily="2" charset="77"/>
              </a:rPr>
              <a:t>to encourage participatory learning. </a:t>
            </a:r>
          </a:p>
          <a:p>
            <a:endParaRPr lang="en-GB" sz="800" dirty="0">
              <a:solidFill>
                <a:srgbClr val="141413"/>
              </a:solidFill>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Clinical mentorship and assessment are also undertaken during clinical </a:t>
            </a:r>
            <a:r>
              <a:rPr lang="en-GB" sz="1300" dirty="0">
                <a:solidFill>
                  <a:srgbClr val="141413"/>
                </a:solidFill>
                <a:latin typeface="Candara" panose="020E0502030303020204" pitchFamily="34" charset="0"/>
                <a:cs typeface="Poppins" pitchFamily="2" charset="77"/>
              </a:rPr>
              <a:t>p</a:t>
            </a:r>
            <a:r>
              <a:rPr lang="en-GB" sz="1300" dirty="0">
                <a:solidFill>
                  <a:srgbClr val="141413"/>
                </a:solidFill>
                <a:effectLst/>
                <a:latin typeface="Candara" panose="020E0502030303020204" pitchFamily="34" charset="0"/>
                <a:cs typeface="Poppins" pitchFamily="2" charset="77"/>
              </a:rPr>
              <a:t>lacements, 	which 						are all in</a:t>
            </a:r>
          </a:p>
          <a:p>
            <a:r>
              <a:rPr lang="en-GB" sz="1300" dirty="0">
                <a:solidFill>
                  <a:srgbClr val="141413"/>
                </a:solidFill>
                <a:latin typeface="Candara" panose="020E0502030303020204" pitchFamily="34" charset="0"/>
                <a:cs typeface="Poppins" pitchFamily="2" charset="77"/>
              </a:rPr>
              <a:t>					</a:t>
            </a:r>
            <a:r>
              <a:rPr lang="en-GB" sz="1300" dirty="0">
                <a:solidFill>
                  <a:srgbClr val="141413"/>
                </a:solidFill>
                <a:effectLst/>
                <a:latin typeface="Candara" panose="020E0502030303020204" pitchFamily="34" charset="0"/>
                <a:cs typeface="Poppins" pitchFamily="2" charset="77"/>
              </a:rPr>
              <a:t>primary care 						settings, in a 						variety of 						geographical 					locations 						and levels 						of care.</a:t>
            </a:r>
          </a:p>
          <a:p>
            <a:endParaRPr lang="en-GB" sz="800" dirty="0">
              <a:solidFill>
                <a:srgbClr val="0584B9"/>
              </a:solidFill>
              <a:effectLst/>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The curriculum also includes health system management, leadership, teaching skills and quality improvement methods meaning that FHCOs are </a:t>
            </a:r>
            <a:r>
              <a:rPr lang="en-GB" sz="1300" b="1" dirty="0">
                <a:solidFill>
                  <a:srgbClr val="141413"/>
                </a:solidFill>
                <a:effectLst/>
                <a:latin typeface="Candara" panose="020E0502030303020204" pitchFamily="34" charset="0"/>
                <a:cs typeface="Poppins" pitchFamily="2" charset="77"/>
              </a:rPr>
              <a:t>equipped to train and lead others, thus expanding the impact of their training</a:t>
            </a:r>
            <a:r>
              <a:rPr lang="en-GB" sz="1300" dirty="0">
                <a:solidFill>
                  <a:srgbClr val="141413"/>
                </a:solidFill>
                <a:effectLst/>
                <a:latin typeface="Candara" panose="020E0502030303020204" pitchFamily="34" charset="0"/>
                <a:cs typeface="Poppins" pitchFamily="2" charset="77"/>
              </a:rPr>
              <a:t>.</a:t>
            </a:r>
          </a:p>
        </p:txBody>
      </p:sp>
      <p:sp>
        <p:nvSpPr>
          <p:cNvPr id="38" name="TextBox 37">
            <a:extLst>
              <a:ext uri="{FF2B5EF4-FFF2-40B4-BE49-F238E27FC236}">
                <a16:creationId xmlns:a16="http://schemas.microsoft.com/office/drawing/2014/main" id="{EB1E02DA-A4A6-C4FF-D03D-4B107D69C121}"/>
              </a:ext>
            </a:extLst>
          </p:cNvPr>
          <p:cNvSpPr txBox="1"/>
          <p:nvPr/>
        </p:nvSpPr>
        <p:spPr>
          <a:xfrm>
            <a:off x="11421351" y="8789036"/>
            <a:ext cx="3384000" cy="1415772"/>
          </a:xfrm>
          <a:prstGeom prst="rect">
            <a:avLst/>
          </a:prstGeom>
          <a:solidFill>
            <a:schemeClr val="bg1"/>
          </a:solidFill>
          <a:ln w="44450">
            <a:noFill/>
          </a:ln>
          <a:effectLst/>
        </p:spPr>
        <p:txBody>
          <a:bodyPr wrap="square" rtlCol="0">
            <a:spAutoFit/>
          </a:bodyPr>
          <a:lstStyle/>
          <a:p>
            <a:r>
              <a:rPr lang="en-GB" sz="1400" b="1" dirty="0">
                <a:solidFill>
                  <a:srgbClr val="0584B9"/>
                </a:solidFill>
                <a:latin typeface="Candara" panose="020E0502030303020204" pitchFamily="34" charset="0"/>
                <a:cs typeface="Poppins" pitchFamily="2" charset="77"/>
              </a:rPr>
              <a:t>References</a:t>
            </a:r>
          </a:p>
          <a:p>
            <a:pPr marL="144000" indent="-144000">
              <a:buFont typeface="+mj-lt"/>
              <a:buAutoNum type="arabicPeriod"/>
            </a:pPr>
            <a:r>
              <a:rPr lang="en-GB" sz="800" dirty="0">
                <a:solidFill>
                  <a:srgbClr val="141413"/>
                </a:solidFill>
                <a:effectLst/>
                <a:latin typeface="Candara" panose="020E0502030303020204" pitchFamily="34" charset="0"/>
              </a:rPr>
              <a:t>World Health Organization. Primary health care. 2024. </a:t>
            </a:r>
          </a:p>
          <a:p>
            <a:pPr marL="144000" indent="-144000">
              <a:buFont typeface="+mj-lt"/>
              <a:buAutoNum type="arabicPeriod"/>
            </a:pPr>
            <a:r>
              <a:rPr lang="en-GB" sz="800" dirty="0">
                <a:solidFill>
                  <a:srgbClr val="141413"/>
                </a:solidFill>
                <a:effectLst/>
                <a:latin typeface="Candara" panose="020E0502030303020204" pitchFamily="34" charset="0"/>
              </a:rPr>
              <a:t>Kenya Primary Health Care Strategic Framework 2019–2024. MOH.</a:t>
            </a:r>
          </a:p>
          <a:p>
            <a:pPr marL="144000" indent="-144000">
              <a:buFont typeface="+mj-lt"/>
              <a:buAutoNum type="arabicPeriod"/>
            </a:pPr>
            <a:r>
              <a:rPr lang="en-GB" sz="800" dirty="0" err="1">
                <a:solidFill>
                  <a:srgbClr val="141413"/>
                </a:solidFill>
                <a:effectLst/>
                <a:latin typeface="Candara" panose="020E0502030303020204" pitchFamily="34" charset="0"/>
              </a:rPr>
              <a:t>Mbindyo</a:t>
            </a:r>
            <a:r>
              <a:rPr lang="en-GB" sz="800" dirty="0">
                <a:solidFill>
                  <a:srgbClr val="141413"/>
                </a:solidFill>
                <a:effectLst/>
                <a:latin typeface="Candara" panose="020E0502030303020204" pitchFamily="34" charset="0"/>
              </a:rPr>
              <a:t> P, </a:t>
            </a:r>
            <a:r>
              <a:rPr lang="en-GB" sz="800" i="1" dirty="0">
                <a:solidFill>
                  <a:srgbClr val="141413"/>
                </a:solidFill>
                <a:effectLst/>
                <a:latin typeface="Candara" panose="020E0502030303020204" pitchFamily="34" charset="0"/>
              </a:rPr>
              <a:t>et al.</a:t>
            </a:r>
            <a:r>
              <a:rPr lang="en-GB" sz="800" dirty="0">
                <a:solidFill>
                  <a:srgbClr val="141413"/>
                </a:solidFill>
                <a:effectLst/>
                <a:latin typeface="Candara" panose="020E0502030303020204" pitchFamily="34" charset="0"/>
              </a:rPr>
              <a:t> The role of clinical officers in the Kenyan health system: A question of perspective. Hum </a:t>
            </a:r>
            <a:r>
              <a:rPr lang="en-GB" sz="800" dirty="0" err="1">
                <a:solidFill>
                  <a:srgbClr val="141413"/>
                </a:solidFill>
                <a:effectLst/>
                <a:latin typeface="Candara" panose="020E0502030303020204" pitchFamily="34" charset="0"/>
              </a:rPr>
              <a:t>Resour</a:t>
            </a:r>
            <a:r>
              <a:rPr lang="en-GB" sz="800" dirty="0">
                <a:solidFill>
                  <a:srgbClr val="141413"/>
                </a:solidFill>
                <a:effectLst/>
                <a:latin typeface="Candara" panose="020E0502030303020204" pitchFamily="34" charset="0"/>
              </a:rPr>
              <a:t> Health. 2013;11:32. </a:t>
            </a:r>
          </a:p>
          <a:p>
            <a:pPr marL="144000" indent="-144000">
              <a:buFont typeface="+mj-lt"/>
              <a:buAutoNum type="arabicPeriod"/>
            </a:pPr>
            <a:r>
              <a:rPr lang="en-GB" sz="800" dirty="0">
                <a:solidFill>
                  <a:srgbClr val="141413"/>
                </a:solidFill>
                <a:effectLst/>
                <a:latin typeface="Candara" panose="020E0502030303020204" pitchFamily="34" charset="0"/>
              </a:rPr>
              <a:t>Mullan F, </a:t>
            </a:r>
            <a:r>
              <a:rPr lang="en-GB" sz="800" i="1" dirty="0">
                <a:solidFill>
                  <a:srgbClr val="141413"/>
                </a:solidFill>
                <a:effectLst/>
                <a:latin typeface="Candara" panose="020E0502030303020204" pitchFamily="34" charset="0"/>
              </a:rPr>
              <a:t>et al.</a:t>
            </a:r>
            <a:r>
              <a:rPr lang="en-GB" sz="800" dirty="0">
                <a:solidFill>
                  <a:srgbClr val="141413"/>
                </a:solidFill>
                <a:effectLst/>
                <a:latin typeface="Candara" panose="020E0502030303020204" pitchFamily="34" charset="0"/>
              </a:rPr>
              <a:t> Non-physician clinicians in 47 sub-Saharan African countries. Lancet. 2007;370(9605):2158–2163. </a:t>
            </a:r>
          </a:p>
          <a:p>
            <a:pPr marL="144000" indent="-144000">
              <a:buFont typeface="+mj-lt"/>
              <a:buAutoNum type="arabicPeriod"/>
            </a:pPr>
            <a:r>
              <a:rPr lang="en-GB" sz="800" dirty="0">
                <a:solidFill>
                  <a:srgbClr val="141413"/>
                </a:solidFill>
                <a:effectLst/>
                <a:latin typeface="Candara" panose="020E0502030303020204" pitchFamily="34" charset="0"/>
              </a:rPr>
              <a:t>Lassi ZS, </a:t>
            </a:r>
            <a:r>
              <a:rPr lang="en-GB" sz="800" i="1" dirty="0">
                <a:solidFill>
                  <a:srgbClr val="141413"/>
                </a:solidFill>
                <a:effectLst/>
                <a:latin typeface="Candara" panose="020E0502030303020204" pitchFamily="34" charset="0"/>
              </a:rPr>
              <a:t>et al. </a:t>
            </a:r>
            <a:r>
              <a:rPr lang="en-GB" sz="800" dirty="0">
                <a:solidFill>
                  <a:srgbClr val="141413"/>
                </a:solidFill>
                <a:effectLst/>
                <a:latin typeface="Candara" panose="020E0502030303020204" pitchFamily="34" charset="0"/>
              </a:rPr>
              <a:t>Quality of care provided by mid-level health workers: Systematic review and meta-analysis. Bull World Health Organ. 2013;91(11):824–833.</a:t>
            </a:r>
            <a:endParaRPr lang="en-GB" sz="800" dirty="0">
              <a:solidFill>
                <a:srgbClr val="141413"/>
              </a:solidFill>
              <a:effectLst/>
              <a:latin typeface="Helvetica" pitchFamily="2" charset="0"/>
            </a:endParaRPr>
          </a:p>
        </p:txBody>
      </p:sp>
      <p:sp>
        <p:nvSpPr>
          <p:cNvPr id="44" name="TextBox 43">
            <a:extLst>
              <a:ext uri="{FF2B5EF4-FFF2-40B4-BE49-F238E27FC236}">
                <a16:creationId xmlns:a16="http://schemas.microsoft.com/office/drawing/2014/main" id="{331BB108-A9D0-6D99-C3F5-DCC908EB507F}"/>
              </a:ext>
            </a:extLst>
          </p:cNvPr>
          <p:cNvSpPr txBox="1"/>
          <p:nvPr/>
        </p:nvSpPr>
        <p:spPr>
          <a:xfrm>
            <a:off x="7704322" y="6485075"/>
            <a:ext cx="3384000" cy="3724096"/>
          </a:xfrm>
          <a:prstGeom prst="rect">
            <a:avLst/>
          </a:prstGeom>
          <a:solidFill>
            <a:schemeClr val="bg1"/>
          </a:solidFill>
        </p:spPr>
        <p:txBody>
          <a:bodyPr wrap="square">
            <a:spAutoFit/>
          </a:bodyPr>
          <a:lstStyle/>
          <a:p>
            <a:r>
              <a:rPr lang="en-GB" sz="1600" b="1" dirty="0">
                <a:solidFill>
                  <a:srgbClr val="0584B9"/>
                </a:solidFill>
                <a:latin typeface="Candara" panose="020E0502030303020204" pitchFamily="34" charset="0"/>
                <a:cs typeface="Poppins" pitchFamily="2" charset="77"/>
              </a:rPr>
              <a:t>Findings</a:t>
            </a:r>
          </a:p>
          <a:p>
            <a:endParaRPr lang="en-GB" sz="400" b="1" dirty="0">
              <a:solidFill>
                <a:srgbClr val="0584B9"/>
              </a:solidFill>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Ten FHCOs have now graduated from KCHS and are working in </a:t>
            </a:r>
            <a:r>
              <a:rPr lang="en-GB" sz="1300" dirty="0" err="1">
                <a:solidFill>
                  <a:srgbClr val="141413"/>
                </a:solidFill>
                <a:effectLst/>
                <a:latin typeface="Candara" panose="020E0502030303020204" pitchFamily="34" charset="0"/>
                <a:cs typeface="Poppins" pitchFamily="2" charset="77"/>
              </a:rPr>
              <a:t>Kijabe</a:t>
            </a:r>
            <a:r>
              <a:rPr lang="en-GB" sz="1300" dirty="0">
                <a:solidFill>
                  <a:srgbClr val="141413"/>
                </a:solidFill>
                <a:effectLst/>
                <a:latin typeface="Candara" panose="020E0502030303020204" pitchFamily="34" charset="0"/>
                <a:cs typeface="Poppins" pitchFamily="2" charset="77"/>
              </a:rPr>
              <a:t> Hospital clinics, Bungoma County and Garissa. The cost of the training at </a:t>
            </a:r>
            <a:r>
              <a:rPr lang="en-GB" sz="1300" dirty="0" err="1">
                <a:solidFill>
                  <a:srgbClr val="141413"/>
                </a:solidFill>
                <a:effectLst/>
                <a:latin typeface="Candara" panose="020E0502030303020204" pitchFamily="34" charset="0"/>
                <a:cs typeface="Poppins" pitchFamily="2" charset="77"/>
              </a:rPr>
              <a:t>Kijabe</a:t>
            </a:r>
            <a:r>
              <a:rPr lang="en-GB" sz="1300" dirty="0">
                <a:solidFill>
                  <a:srgbClr val="141413"/>
                </a:solidFill>
                <a:effectLst/>
                <a:latin typeface="Candara" panose="020E0502030303020204" pitchFamily="34" charset="0"/>
                <a:cs typeface="Poppins" pitchFamily="2" charset="77"/>
              </a:rPr>
              <a:t> College of Health Science is approximately $4000 per trainee. African Mission Healthcare and Medical Missionary News are among sponsors who have helped to support students in the early stages of this programme.</a:t>
            </a:r>
          </a:p>
          <a:p>
            <a:endParaRPr lang="en-GB" sz="800" dirty="0">
              <a:solidFill>
                <a:srgbClr val="141413"/>
              </a:solidFill>
              <a:effectLst/>
              <a:latin typeface="Candara" panose="020E0502030303020204" pitchFamily="34" charset="0"/>
              <a:cs typeface="Poppins" pitchFamily="2" charset="77"/>
            </a:endParaRPr>
          </a:p>
          <a:p>
            <a:r>
              <a:rPr lang="en-GB" sz="1300" dirty="0">
                <a:solidFill>
                  <a:srgbClr val="141413"/>
                </a:solidFill>
                <a:effectLst/>
                <a:latin typeface="Candara" panose="020E0502030303020204" pitchFamily="34" charset="0"/>
                <a:cs typeface="Poppins" pitchFamily="2" charset="77"/>
              </a:rPr>
              <a:t>FHCO graduates are running family medicine clinics at AIC </a:t>
            </a:r>
            <a:r>
              <a:rPr lang="en-GB" sz="1300" dirty="0" err="1">
                <a:solidFill>
                  <a:srgbClr val="141413"/>
                </a:solidFill>
                <a:effectLst/>
                <a:latin typeface="Candara" panose="020E0502030303020204" pitchFamily="34" charset="0"/>
                <a:cs typeface="Poppins" pitchFamily="2" charset="77"/>
              </a:rPr>
              <a:t>Kijabe</a:t>
            </a:r>
            <a:r>
              <a:rPr lang="en-GB" sz="1300" dirty="0">
                <a:solidFill>
                  <a:srgbClr val="141413"/>
                </a:solidFill>
                <a:effectLst/>
                <a:latin typeface="Candara" panose="020E0502030303020204" pitchFamily="34" charset="0"/>
                <a:cs typeface="Poppins" pitchFamily="2" charset="77"/>
              </a:rPr>
              <a:t> Hospital and its satellite clinics, providing continuity of care for patients with multi-morbidities. FHCO graduates are now part of the faculty and are involved in teaching COs, interns and on several short-courses.</a:t>
            </a:r>
          </a:p>
        </p:txBody>
      </p:sp>
      <p:pic>
        <p:nvPicPr>
          <p:cNvPr id="46" name="Picture 45" descr="A group of people in lab coats&#10;&#10;Description automatically generated">
            <a:extLst>
              <a:ext uri="{FF2B5EF4-FFF2-40B4-BE49-F238E27FC236}">
                <a16:creationId xmlns:a16="http://schemas.microsoft.com/office/drawing/2014/main" id="{66303FFB-F284-AF8D-C3B4-E2CD41888EC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76377" y="7458249"/>
            <a:ext cx="2541836" cy="2578488"/>
          </a:xfrm>
          <a:prstGeom prst="rect">
            <a:avLst/>
          </a:prstGeom>
        </p:spPr>
      </p:pic>
      <p:pic>
        <p:nvPicPr>
          <p:cNvPr id="48" name="Picture 47" descr="A map of the state of kenya&#10;&#10;AI-generated content may be incorrect.">
            <a:extLst>
              <a:ext uri="{FF2B5EF4-FFF2-40B4-BE49-F238E27FC236}">
                <a16:creationId xmlns:a16="http://schemas.microsoft.com/office/drawing/2014/main" id="{CA6B2229-EFCE-6FD8-ACC4-23BFE7BA7776}"/>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1714860" y="3891649"/>
            <a:ext cx="2775120" cy="2027370"/>
          </a:xfrm>
          <a:prstGeom prst="rect">
            <a:avLst/>
          </a:prstGeom>
        </p:spPr>
      </p:pic>
      <p:pic>
        <p:nvPicPr>
          <p:cNvPr id="51" name="Picture 50" descr="A group of medical professionals posing for a photo&#10;&#10;AI-generated content may be incorrect.">
            <a:extLst>
              <a:ext uri="{FF2B5EF4-FFF2-40B4-BE49-F238E27FC236}">
                <a16:creationId xmlns:a16="http://schemas.microsoft.com/office/drawing/2014/main" id="{BB591607-0F5B-26D0-E663-7FDF4B9C1D5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84788" y="6584895"/>
            <a:ext cx="3189009" cy="1323439"/>
          </a:xfrm>
          <a:prstGeom prst="rect">
            <a:avLst/>
          </a:prstGeom>
        </p:spPr>
      </p:pic>
      <p:pic>
        <p:nvPicPr>
          <p:cNvPr id="52" name="Picture 51">
            <a:extLst>
              <a:ext uri="{FF2B5EF4-FFF2-40B4-BE49-F238E27FC236}">
                <a16:creationId xmlns:a16="http://schemas.microsoft.com/office/drawing/2014/main" id="{245D7DAA-FFF2-7301-204B-0856E65FA8D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079262" y="3708123"/>
            <a:ext cx="3145636" cy="1637783"/>
          </a:xfrm>
          <a:prstGeom prst="rect">
            <a:avLst/>
          </a:prstGeom>
        </p:spPr>
      </p:pic>
      <p:pic>
        <p:nvPicPr>
          <p:cNvPr id="55" name="Picture 54" descr="A group of women in a group&#10;&#10;AI-generated content may be incorrect.">
            <a:extLst>
              <a:ext uri="{FF2B5EF4-FFF2-40B4-BE49-F238E27FC236}">
                <a16:creationId xmlns:a16="http://schemas.microsoft.com/office/drawing/2014/main" id="{82516F9D-24F8-DA66-1209-298FAC1A6EF5}"/>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7783326" y="3520587"/>
            <a:ext cx="2221269" cy="1537229"/>
          </a:xfrm>
          <a:prstGeom prst="rect">
            <a:avLst/>
          </a:prstGeom>
        </p:spPr>
      </p:pic>
    </p:spTree>
    <p:extLst>
      <p:ext uri="{BB962C8B-B14F-4D97-AF65-F5344CB8AC3E}">
        <p14:creationId xmlns:p14="http://schemas.microsoft.com/office/powerpoint/2010/main" val="315666286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9009</TotalTime>
  <Words>910</Words>
  <Application>Microsoft Macintosh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Candara</vt:lpstr>
      <vt:lpstr>Helvetica</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Katy Linley</cp:lastModifiedBy>
  <cp:revision>18</cp:revision>
  <cp:lastPrinted>2025-03-14T05:15:15Z</cp:lastPrinted>
  <dcterms:created xsi:type="dcterms:W3CDTF">2022-03-21T15:09:18Z</dcterms:created>
  <dcterms:modified xsi:type="dcterms:W3CDTF">2025-03-14T11:55:24Z</dcterms:modified>
</cp:coreProperties>
</file>