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ED5"/>
    <a:srgbClr val="C9E4EB"/>
    <a:srgbClr val="0999D3"/>
    <a:srgbClr val="FFFFFF"/>
    <a:srgbClr val="109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6" d="100"/>
          <a:sy n="106" d="100"/>
        </p:scale>
        <p:origin x="928" y="4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aseline="0" dirty="0"/>
              <a:t>Test Improvement Scores</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Sheet1!$B$20</c:f>
              <c:strCache>
                <c:ptCount val="1"/>
                <c:pt idx="0">
                  <c:v>PRE-MOST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Sheet1!$A$21:$A$25</c:f>
              <c:strCache>
                <c:ptCount val="5"/>
                <c:pt idx="0">
                  <c:v>Team Structure</c:v>
                </c:pt>
                <c:pt idx="1">
                  <c:v>Communication</c:v>
                </c:pt>
                <c:pt idx="2">
                  <c:v>Leadership</c:v>
                </c:pt>
                <c:pt idx="3">
                  <c:v>Situation Monitoring</c:v>
                </c:pt>
                <c:pt idx="4">
                  <c:v>Mutual Support</c:v>
                </c:pt>
              </c:strCache>
            </c:strRef>
          </c:cat>
          <c:val>
            <c:numRef>
              <c:f>Sheet1!$B$21:$B$25</c:f>
              <c:numCache>
                <c:formatCode>General</c:formatCode>
                <c:ptCount val="5"/>
                <c:pt idx="0">
                  <c:v>2.15</c:v>
                </c:pt>
                <c:pt idx="1">
                  <c:v>2</c:v>
                </c:pt>
                <c:pt idx="2">
                  <c:v>1.92</c:v>
                </c:pt>
                <c:pt idx="3">
                  <c:v>2.17</c:v>
                </c:pt>
                <c:pt idx="4">
                  <c:v>1.96</c:v>
                </c:pt>
              </c:numCache>
            </c:numRef>
          </c:val>
          <c:extLst>
            <c:ext xmlns:c16="http://schemas.microsoft.com/office/drawing/2014/chart" uri="{C3380CC4-5D6E-409C-BE32-E72D297353CC}">
              <c16:uniqueId val="{00000000-2305-4CE4-B02F-C5FBA2675047}"/>
            </c:ext>
          </c:extLst>
        </c:ser>
        <c:ser>
          <c:idx val="1"/>
          <c:order val="1"/>
          <c:tx>
            <c:strRef>
              <c:f>Sheet1!$C$20</c:f>
              <c:strCache>
                <c:ptCount val="1"/>
                <c:pt idx="0">
                  <c:v>POST-MOST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Sheet1!$A$21:$A$25</c:f>
              <c:strCache>
                <c:ptCount val="5"/>
                <c:pt idx="0">
                  <c:v>Team Structure</c:v>
                </c:pt>
                <c:pt idx="1">
                  <c:v>Communication</c:v>
                </c:pt>
                <c:pt idx="2">
                  <c:v>Leadership</c:v>
                </c:pt>
                <c:pt idx="3">
                  <c:v>Situation Monitoring</c:v>
                </c:pt>
                <c:pt idx="4">
                  <c:v>Mutual Support</c:v>
                </c:pt>
              </c:strCache>
            </c:strRef>
          </c:cat>
          <c:val>
            <c:numRef>
              <c:f>Sheet1!$C$21:$C$25</c:f>
              <c:numCache>
                <c:formatCode>General</c:formatCode>
                <c:ptCount val="5"/>
                <c:pt idx="0">
                  <c:v>4.41</c:v>
                </c:pt>
                <c:pt idx="1">
                  <c:v>4.63</c:v>
                </c:pt>
                <c:pt idx="2">
                  <c:v>4.57</c:v>
                </c:pt>
                <c:pt idx="3">
                  <c:v>4.5599999999999996</c:v>
                </c:pt>
                <c:pt idx="4">
                  <c:v>4.4800000000000004</c:v>
                </c:pt>
              </c:numCache>
            </c:numRef>
          </c:val>
          <c:extLst>
            <c:ext xmlns:c16="http://schemas.microsoft.com/office/drawing/2014/chart" uri="{C3380CC4-5D6E-409C-BE32-E72D297353CC}">
              <c16:uniqueId val="{00000001-2305-4CE4-B02F-C5FBA2675047}"/>
            </c:ext>
          </c:extLst>
        </c:ser>
        <c:dLbls>
          <c:showLegendKey val="0"/>
          <c:showVal val="0"/>
          <c:showCatName val="0"/>
          <c:showSerName val="0"/>
          <c:showPercent val="0"/>
          <c:showBubbleSize val="0"/>
        </c:dLbls>
        <c:gapWidth val="100"/>
        <c:overlap val="-24"/>
        <c:axId val="1791828528"/>
        <c:axId val="1791826864"/>
      </c:barChart>
      <c:catAx>
        <c:axId val="179182852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91826864"/>
        <c:crosses val="autoZero"/>
        <c:auto val="1"/>
        <c:lblAlgn val="ctr"/>
        <c:lblOffset val="100"/>
        <c:noMultiLvlLbl val="0"/>
      </c:catAx>
      <c:valAx>
        <c:axId val="179182686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91828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D96A4-41E0-4908-9005-A1B056E0AD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5B4C6C-E939-4498-BA9C-B4A8CC6120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A5951C-B1F6-47B6-8028-B0F0D366226C}"/>
              </a:ext>
            </a:extLst>
          </p:cNvPr>
          <p:cNvSpPr>
            <a:spLocks noGrp="1"/>
          </p:cNvSpPr>
          <p:nvPr>
            <p:ph type="dt" sz="half" idx="10"/>
          </p:nvPr>
        </p:nvSpPr>
        <p:spPr/>
        <p:txBody>
          <a:bodyPr/>
          <a:lstStyle/>
          <a:p>
            <a:fld id="{2F8D93CF-7D06-48F0-A2A6-D031EFC92D12}" type="datetimeFigureOut">
              <a:rPr lang="en-US" smtClean="0"/>
              <a:t>3/12/25</a:t>
            </a:fld>
            <a:endParaRPr lang="en-US"/>
          </a:p>
        </p:txBody>
      </p:sp>
      <p:sp>
        <p:nvSpPr>
          <p:cNvPr id="5" name="Footer Placeholder 4">
            <a:extLst>
              <a:ext uri="{FF2B5EF4-FFF2-40B4-BE49-F238E27FC236}">
                <a16:creationId xmlns:a16="http://schemas.microsoft.com/office/drawing/2014/main" id="{7044CEF8-E182-4B35-B360-ED7E8B743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C27F7-2D20-442A-9E13-E925F4239C18}"/>
              </a:ext>
            </a:extLst>
          </p:cNvPr>
          <p:cNvSpPr>
            <a:spLocks noGrp="1"/>
          </p:cNvSpPr>
          <p:nvPr>
            <p:ph type="sldNum" sz="quarter" idx="12"/>
          </p:nvPr>
        </p:nvSpPr>
        <p:spPr/>
        <p:txBody>
          <a:bodyPr/>
          <a:lstStyle/>
          <a:p>
            <a:fld id="{6A231578-E57C-4F81-80FF-EFA73375B509}" type="slidenum">
              <a:rPr lang="en-US" smtClean="0"/>
              <a:t>‹#›</a:t>
            </a:fld>
            <a:endParaRPr lang="en-US"/>
          </a:p>
        </p:txBody>
      </p:sp>
    </p:spTree>
    <p:extLst>
      <p:ext uri="{BB962C8B-B14F-4D97-AF65-F5344CB8AC3E}">
        <p14:creationId xmlns:p14="http://schemas.microsoft.com/office/powerpoint/2010/main" val="59604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B6FC7-D81E-48C4-A240-4A125DF08E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F167C-3961-4FBC-82D7-CF07FD81FB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D852F-85E2-4494-98D8-9771EBA46FB5}"/>
              </a:ext>
            </a:extLst>
          </p:cNvPr>
          <p:cNvSpPr>
            <a:spLocks noGrp="1"/>
          </p:cNvSpPr>
          <p:nvPr>
            <p:ph type="dt" sz="half" idx="10"/>
          </p:nvPr>
        </p:nvSpPr>
        <p:spPr/>
        <p:txBody>
          <a:bodyPr/>
          <a:lstStyle/>
          <a:p>
            <a:fld id="{2F8D93CF-7D06-48F0-A2A6-D031EFC92D12}" type="datetimeFigureOut">
              <a:rPr lang="en-US" smtClean="0"/>
              <a:t>3/12/25</a:t>
            </a:fld>
            <a:endParaRPr lang="en-US"/>
          </a:p>
        </p:txBody>
      </p:sp>
      <p:sp>
        <p:nvSpPr>
          <p:cNvPr id="5" name="Footer Placeholder 4">
            <a:extLst>
              <a:ext uri="{FF2B5EF4-FFF2-40B4-BE49-F238E27FC236}">
                <a16:creationId xmlns:a16="http://schemas.microsoft.com/office/drawing/2014/main" id="{DD4DC201-26A9-46C5-8542-D05B4AE3E9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1133E-F1E6-4B21-B4C7-9E4E831928CF}"/>
              </a:ext>
            </a:extLst>
          </p:cNvPr>
          <p:cNvSpPr>
            <a:spLocks noGrp="1"/>
          </p:cNvSpPr>
          <p:nvPr>
            <p:ph type="sldNum" sz="quarter" idx="12"/>
          </p:nvPr>
        </p:nvSpPr>
        <p:spPr/>
        <p:txBody>
          <a:bodyPr/>
          <a:lstStyle/>
          <a:p>
            <a:fld id="{6A231578-E57C-4F81-80FF-EFA73375B509}" type="slidenum">
              <a:rPr lang="en-US" smtClean="0"/>
              <a:t>‹#›</a:t>
            </a:fld>
            <a:endParaRPr lang="en-US"/>
          </a:p>
        </p:txBody>
      </p:sp>
    </p:spTree>
    <p:extLst>
      <p:ext uri="{BB962C8B-B14F-4D97-AF65-F5344CB8AC3E}">
        <p14:creationId xmlns:p14="http://schemas.microsoft.com/office/powerpoint/2010/main" val="71934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ED51A5-D7C4-40CD-B581-5C61EF9CE1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E7BCAE-E9CE-40D6-8DF9-A4A5EC6B11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A0B48-0670-42D5-B635-43326BFCCAD8}"/>
              </a:ext>
            </a:extLst>
          </p:cNvPr>
          <p:cNvSpPr>
            <a:spLocks noGrp="1"/>
          </p:cNvSpPr>
          <p:nvPr>
            <p:ph type="dt" sz="half" idx="10"/>
          </p:nvPr>
        </p:nvSpPr>
        <p:spPr/>
        <p:txBody>
          <a:bodyPr/>
          <a:lstStyle/>
          <a:p>
            <a:fld id="{2F8D93CF-7D06-48F0-A2A6-D031EFC92D12}" type="datetimeFigureOut">
              <a:rPr lang="en-US" smtClean="0"/>
              <a:t>3/12/25</a:t>
            </a:fld>
            <a:endParaRPr lang="en-US"/>
          </a:p>
        </p:txBody>
      </p:sp>
      <p:sp>
        <p:nvSpPr>
          <p:cNvPr id="5" name="Footer Placeholder 4">
            <a:extLst>
              <a:ext uri="{FF2B5EF4-FFF2-40B4-BE49-F238E27FC236}">
                <a16:creationId xmlns:a16="http://schemas.microsoft.com/office/drawing/2014/main" id="{EE88C151-0F9B-4416-8619-B7A16060F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84D3D-2C73-4386-93D8-22887877AFD0}"/>
              </a:ext>
            </a:extLst>
          </p:cNvPr>
          <p:cNvSpPr>
            <a:spLocks noGrp="1"/>
          </p:cNvSpPr>
          <p:nvPr>
            <p:ph type="sldNum" sz="quarter" idx="12"/>
          </p:nvPr>
        </p:nvSpPr>
        <p:spPr/>
        <p:txBody>
          <a:bodyPr/>
          <a:lstStyle/>
          <a:p>
            <a:fld id="{6A231578-E57C-4F81-80FF-EFA73375B509}" type="slidenum">
              <a:rPr lang="en-US" smtClean="0"/>
              <a:t>‹#›</a:t>
            </a:fld>
            <a:endParaRPr lang="en-US"/>
          </a:p>
        </p:txBody>
      </p:sp>
    </p:spTree>
    <p:extLst>
      <p:ext uri="{BB962C8B-B14F-4D97-AF65-F5344CB8AC3E}">
        <p14:creationId xmlns:p14="http://schemas.microsoft.com/office/powerpoint/2010/main" val="284151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6BCA-B4A0-453C-94BA-4D434C0794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A9602A-C0AB-4980-BC5B-B0E1358D08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5353B-7FA0-4CCF-A52E-72D22B80F899}"/>
              </a:ext>
            </a:extLst>
          </p:cNvPr>
          <p:cNvSpPr>
            <a:spLocks noGrp="1"/>
          </p:cNvSpPr>
          <p:nvPr>
            <p:ph type="dt" sz="half" idx="10"/>
          </p:nvPr>
        </p:nvSpPr>
        <p:spPr/>
        <p:txBody>
          <a:bodyPr/>
          <a:lstStyle/>
          <a:p>
            <a:fld id="{2F8D93CF-7D06-48F0-A2A6-D031EFC92D12}" type="datetimeFigureOut">
              <a:rPr lang="en-US" smtClean="0"/>
              <a:t>3/12/25</a:t>
            </a:fld>
            <a:endParaRPr lang="en-US"/>
          </a:p>
        </p:txBody>
      </p:sp>
      <p:sp>
        <p:nvSpPr>
          <p:cNvPr id="5" name="Footer Placeholder 4">
            <a:extLst>
              <a:ext uri="{FF2B5EF4-FFF2-40B4-BE49-F238E27FC236}">
                <a16:creationId xmlns:a16="http://schemas.microsoft.com/office/drawing/2014/main" id="{0134F4A1-9A4F-42F6-A35C-F5F0A64AF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697A13-A01A-43FA-88BE-D37EA569291F}"/>
              </a:ext>
            </a:extLst>
          </p:cNvPr>
          <p:cNvSpPr>
            <a:spLocks noGrp="1"/>
          </p:cNvSpPr>
          <p:nvPr>
            <p:ph type="sldNum" sz="quarter" idx="12"/>
          </p:nvPr>
        </p:nvSpPr>
        <p:spPr/>
        <p:txBody>
          <a:bodyPr/>
          <a:lstStyle/>
          <a:p>
            <a:fld id="{6A231578-E57C-4F81-80FF-EFA73375B509}" type="slidenum">
              <a:rPr lang="en-US" smtClean="0"/>
              <a:t>‹#›</a:t>
            </a:fld>
            <a:endParaRPr lang="en-US"/>
          </a:p>
        </p:txBody>
      </p:sp>
    </p:spTree>
    <p:extLst>
      <p:ext uri="{BB962C8B-B14F-4D97-AF65-F5344CB8AC3E}">
        <p14:creationId xmlns:p14="http://schemas.microsoft.com/office/powerpoint/2010/main" val="342835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A61D-BAAE-46A3-8CCB-189F418796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060F97-AD83-42CE-890D-EEF269A23C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D6DD85-D8A4-4343-A834-062DF7CBC5D4}"/>
              </a:ext>
            </a:extLst>
          </p:cNvPr>
          <p:cNvSpPr>
            <a:spLocks noGrp="1"/>
          </p:cNvSpPr>
          <p:nvPr>
            <p:ph type="dt" sz="half" idx="10"/>
          </p:nvPr>
        </p:nvSpPr>
        <p:spPr/>
        <p:txBody>
          <a:bodyPr/>
          <a:lstStyle/>
          <a:p>
            <a:fld id="{2F8D93CF-7D06-48F0-A2A6-D031EFC92D12}" type="datetimeFigureOut">
              <a:rPr lang="en-US" smtClean="0"/>
              <a:t>3/12/25</a:t>
            </a:fld>
            <a:endParaRPr lang="en-US"/>
          </a:p>
        </p:txBody>
      </p:sp>
      <p:sp>
        <p:nvSpPr>
          <p:cNvPr id="5" name="Footer Placeholder 4">
            <a:extLst>
              <a:ext uri="{FF2B5EF4-FFF2-40B4-BE49-F238E27FC236}">
                <a16:creationId xmlns:a16="http://schemas.microsoft.com/office/drawing/2014/main" id="{A7D73408-F1AA-4AE7-9526-D2BAD6598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81794-EB9D-4083-A104-1F692F284BBD}"/>
              </a:ext>
            </a:extLst>
          </p:cNvPr>
          <p:cNvSpPr>
            <a:spLocks noGrp="1"/>
          </p:cNvSpPr>
          <p:nvPr>
            <p:ph type="sldNum" sz="quarter" idx="12"/>
          </p:nvPr>
        </p:nvSpPr>
        <p:spPr/>
        <p:txBody>
          <a:bodyPr/>
          <a:lstStyle/>
          <a:p>
            <a:fld id="{6A231578-E57C-4F81-80FF-EFA73375B509}" type="slidenum">
              <a:rPr lang="en-US" smtClean="0"/>
              <a:t>‹#›</a:t>
            </a:fld>
            <a:endParaRPr lang="en-US"/>
          </a:p>
        </p:txBody>
      </p:sp>
    </p:spTree>
    <p:extLst>
      <p:ext uri="{BB962C8B-B14F-4D97-AF65-F5344CB8AC3E}">
        <p14:creationId xmlns:p14="http://schemas.microsoft.com/office/powerpoint/2010/main" val="291743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B613-D126-49E5-A0B3-6FC73D8EFE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31B4-B558-4103-86CB-6128F69D10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39F42F-6019-4C7D-AC0C-BBF63F28C5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B84C9F-AF49-49EC-9C8A-F060AFA1CE19}"/>
              </a:ext>
            </a:extLst>
          </p:cNvPr>
          <p:cNvSpPr>
            <a:spLocks noGrp="1"/>
          </p:cNvSpPr>
          <p:nvPr>
            <p:ph type="dt" sz="half" idx="10"/>
          </p:nvPr>
        </p:nvSpPr>
        <p:spPr/>
        <p:txBody>
          <a:bodyPr/>
          <a:lstStyle/>
          <a:p>
            <a:fld id="{2F8D93CF-7D06-48F0-A2A6-D031EFC92D12}" type="datetimeFigureOut">
              <a:rPr lang="en-US" smtClean="0"/>
              <a:t>3/12/25</a:t>
            </a:fld>
            <a:endParaRPr lang="en-US"/>
          </a:p>
        </p:txBody>
      </p:sp>
      <p:sp>
        <p:nvSpPr>
          <p:cNvPr id="6" name="Footer Placeholder 5">
            <a:extLst>
              <a:ext uri="{FF2B5EF4-FFF2-40B4-BE49-F238E27FC236}">
                <a16:creationId xmlns:a16="http://schemas.microsoft.com/office/drawing/2014/main" id="{88852314-C749-4EA9-81AA-2C5398DDF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454A6B-26DC-4699-8947-773BE99657C6}"/>
              </a:ext>
            </a:extLst>
          </p:cNvPr>
          <p:cNvSpPr>
            <a:spLocks noGrp="1"/>
          </p:cNvSpPr>
          <p:nvPr>
            <p:ph type="sldNum" sz="quarter" idx="12"/>
          </p:nvPr>
        </p:nvSpPr>
        <p:spPr/>
        <p:txBody>
          <a:bodyPr/>
          <a:lstStyle/>
          <a:p>
            <a:fld id="{6A231578-E57C-4F81-80FF-EFA73375B509}" type="slidenum">
              <a:rPr lang="en-US" smtClean="0"/>
              <a:t>‹#›</a:t>
            </a:fld>
            <a:endParaRPr lang="en-US"/>
          </a:p>
        </p:txBody>
      </p:sp>
    </p:spTree>
    <p:extLst>
      <p:ext uri="{BB962C8B-B14F-4D97-AF65-F5344CB8AC3E}">
        <p14:creationId xmlns:p14="http://schemas.microsoft.com/office/powerpoint/2010/main" val="412284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87EA-D01B-4404-8788-8EAD8C690C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BB1450-4027-42AA-B50A-151308CC7A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92FA37-7529-4B9A-BBA5-B467FF6EC5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98F8E8-EE57-4536-862F-9C1C69E31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24D450-B2F0-494C-8998-F3604AC9EF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23C2FE-8D9E-4A6E-AE5D-356E0ABFA614}"/>
              </a:ext>
            </a:extLst>
          </p:cNvPr>
          <p:cNvSpPr>
            <a:spLocks noGrp="1"/>
          </p:cNvSpPr>
          <p:nvPr>
            <p:ph type="dt" sz="half" idx="10"/>
          </p:nvPr>
        </p:nvSpPr>
        <p:spPr/>
        <p:txBody>
          <a:bodyPr/>
          <a:lstStyle/>
          <a:p>
            <a:fld id="{2F8D93CF-7D06-48F0-A2A6-D031EFC92D12}" type="datetimeFigureOut">
              <a:rPr lang="en-US" smtClean="0"/>
              <a:t>3/12/25</a:t>
            </a:fld>
            <a:endParaRPr lang="en-US"/>
          </a:p>
        </p:txBody>
      </p:sp>
      <p:sp>
        <p:nvSpPr>
          <p:cNvPr id="8" name="Footer Placeholder 7">
            <a:extLst>
              <a:ext uri="{FF2B5EF4-FFF2-40B4-BE49-F238E27FC236}">
                <a16:creationId xmlns:a16="http://schemas.microsoft.com/office/drawing/2014/main" id="{45398FC5-5977-40B6-AF75-6C31322D0F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38CBC7-BB23-4257-B217-FAB6CC74391E}"/>
              </a:ext>
            </a:extLst>
          </p:cNvPr>
          <p:cNvSpPr>
            <a:spLocks noGrp="1"/>
          </p:cNvSpPr>
          <p:nvPr>
            <p:ph type="sldNum" sz="quarter" idx="12"/>
          </p:nvPr>
        </p:nvSpPr>
        <p:spPr/>
        <p:txBody>
          <a:bodyPr/>
          <a:lstStyle/>
          <a:p>
            <a:fld id="{6A231578-E57C-4F81-80FF-EFA73375B509}" type="slidenum">
              <a:rPr lang="en-US" smtClean="0"/>
              <a:t>‹#›</a:t>
            </a:fld>
            <a:endParaRPr lang="en-US"/>
          </a:p>
        </p:txBody>
      </p:sp>
    </p:spTree>
    <p:extLst>
      <p:ext uri="{BB962C8B-B14F-4D97-AF65-F5344CB8AC3E}">
        <p14:creationId xmlns:p14="http://schemas.microsoft.com/office/powerpoint/2010/main" val="334329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3CCD-91E8-4F84-8E82-9AB3C35CBC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317028-3FCA-4A46-9AA3-A444A3324891}"/>
              </a:ext>
            </a:extLst>
          </p:cNvPr>
          <p:cNvSpPr>
            <a:spLocks noGrp="1"/>
          </p:cNvSpPr>
          <p:nvPr>
            <p:ph type="dt" sz="half" idx="10"/>
          </p:nvPr>
        </p:nvSpPr>
        <p:spPr/>
        <p:txBody>
          <a:bodyPr/>
          <a:lstStyle/>
          <a:p>
            <a:fld id="{2F8D93CF-7D06-48F0-A2A6-D031EFC92D12}" type="datetimeFigureOut">
              <a:rPr lang="en-US" smtClean="0"/>
              <a:t>3/12/25</a:t>
            </a:fld>
            <a:endParaRPr lang="en-US"/>
          </a:p>
        </p:txBody>
      </p:sp>
      <p:sp>
        <p:nvSpPr>
          <p:cNvPr id="4" name="Footer Placeholder 3">
            <a:extLst>
              <a:ext uri="{FF2B5EF4-FFF2-40B4-BE49-F238E27FC236}">
                <a16:creationId xmlns:a16="http://schemas.microsoft.com/office/drawing/2014/main" id="{001DA383-AB5F-43EC-A695-2EA9C9376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91CEE9-205B-4635-A4B6-B61F96D6C3CC}"/>
              </a:ext>
            </a:extLst>
          </p:cNvPr>
          <p:cNvSpPr>
            <a:spLocks noGrp="1"/>
          </p:cNvSpPr>
          <p:nvPr>
            <p:ph type="sldNum" sz="quarter" idx="12"/>
          </p:nvPr>
        </p:nvSpPr>
        <p:spPr/>
        <p:txBody>
          <a:bodyPr/>
          <a:lstStyle/>
          <a:p>
            <a:fld id="{6A231578-E57C-4F81-80FF-EFA73375B509}" type="slidenum">
              <a:rPr lang="en-US" smtClean="0"/>
              <a:t>‹#›</a:t>
            </a:fld>
            <a:endParaRPr lang="en-US"/>
          </a:p>
        </p:txBody>
      </p:sp>
    </p:spTree>
    <p:extLst>
      <p:ext uri="{BB962C8B-B14F-4D97-AF65-F5344CB8AC3E}">
        <p14:creationId xmlns:p14="http://schemas.microsoft.com/office/powerpoint/2010/main" val="231441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507A92-4A7B-4C08-B23B-30F8FFAA274A}"/>
              </a:ext>
            </a:extLst>
          </p:cNvPr>
          <p:cNvSpPr>
            <a:spLocks noGrp="1"/>
          </p:cNvSpPr>
          <p:nvPr>
            <p:ph type="dt" sz="half" idx="10"/>
          </p:nvPr>
        </p:nvSpPr>
        <p:spPr/>
        <p:txBody>
          <a:bodyPr/>
          <a:lstStyle/>
          <a:p>
            <a:fld id="{2F8D93CF-7D06-48F0-A2A6-D031EFC92D12}" type="datetimeFigureOut">
              <a:rPr lang="en-US" smtClean="0"/>
              <a:t>3/12/25</a:t>
            </a:fld>
            <a:endParaRPr lang="en-US"/>
          </a:p>
        </p:txBody>
      </p:sp>
      <p:sp>
        <p:nvSpPr>
          <p:cNvPr id="3" name="Footer Placeholder 2">
            <a:extLst>
              <a:ext uri="{FF2B5EF4-FFF2-40B4-BE49-F238E27FC236}">
                <a16:creationId xmlns:a16="http://schemas.microsoft.com/office/drawing/2014/main" id="{2BC0BF02-CF8F-4919-BA6D-4650873686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D1B11C-C8B5-42DF-A010-48BAABFFC941}"/>
              </a:ext>
            </a:extLst>
          </p:cNvPr>
          <p:cNvSpPr>
            <a:spLocks noGrp="1"/>
          </p:cNvSpPr>
          <p:nvPr>
            <p:ph type="sldNum" sz="quarter" idx="12"/>
          </p:nvPr>
        </p:nvSpPr>
        <p:spPr/>
        <p:txBody>
          <a:bodyPr/>
          <a:lstStyle/>
          <a:p>
            <a:fld id="{6A231578-E57C-4F81-80FF-EFA73375B509}" type="slidenum">
              <a:rPr lang="en-US" smtClean="0"/>
              <a:t>‹#›</a:t>
            </a:fld>
            <a:endParaRPr lang="en-US"/>
          </a:p>
        </p:txBody>
      </p:sp>
    </p:spTree>
    <p:extLst>
      <p:ext uri="{BB962C8B-B14F-4D97-AF65-F5344CB8AC3E}">
        <p14:creationId xmlns:p14="http://schemas.microsoft.com/office/powerpoint/2010/main" val="309344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8291-5D09-4851-A80C-46D44C5CE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C26E04-49E5-4A75-B153-581CE0C93B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F259C-34A4-43AB-87E5-88D2091DA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E11E34-A841-4450-B117-B345D468AD7E}"/>
              </a:ext>
            </a:extLst>
          </p:cNvPr>
          <p:cNvSpPr>
            <a:spLocks noGrp="1"/>
          </p:cNvSpPr>
          <p:nvPr>
            <p:ph type="dt" sz="half" idx="10"/>
          </p:nvPr>
        </p:nvSpPr>
        <p:spPr/>
        <p:txBody>
          <a:bodyPr/>
          <a:lstStyle/>
          <a:p>
            <a:fld id="{2F8D93CF-7D06-48F0-A2A6-D031EFC92D12}" type="datetimeFigureOut">
              <a:rPr lang="en-US" smtClean="0"/>
              <a:t>3/12/25</a:t>
            </a:fld>
            <a:endParaRPr lang="en-US"/>
          </a:p>
        </p:txBody>
      </p:sp>
      <p:sp>
        <p:nvSpPr>
          <p:cNvPr id="6" name="Footer Placeholder 5">
            <a:extLst>
              <a:ext uri="{FF2B5EF4-FFF2-40B4-BE49-F238E27FC236}">
                <a16:creationId xmlns:a16="http://schemas.microsoft.com/office/drawing/2014/main" id="{BF3A3C04-E895-43CC-8A9F-99D62F420F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729927-D25E-42EA-95C1-D779C4A916A3}"/>
              </a:ext>
            </a:extLst>
          </p:cNvPr>
          <p:cNvSpPr>
            <a:spLocks noGrp="1"/>
          </p:cNvSpPr>
          <p:nvPr>
            <p:ph type="sldNum" sz="quarter" idx="12"/>
          </p:nvPr>
        </p:nvSpPr>
        <p:spPr/>
        <p:txBody>
          <a:bodyPr/>
          <a:lstStyle/>
          <a:p>
            <a:fld id="{6A231578-E57C-4F81-80FF-EFA73375B509}" type="slidenum">
              <a:rPr lang="en-US" smtClean="0"/>
              <a:t>‹#›</a:t>
            </a:fld>
            <a:endParaRPr lang="en-US"/>
          </a:p>
        </p:txBody>
      </p:sp>
    </p:spTree>
    <p:extLst>
      <p:ext uri="{BB962C8B-B14F-4D97-AF65-F5344CB8AC3E}">
        <p14:creationId xmlns:p14="http://schemas.microsoft.com/office/powerpoint/2010/main" val="276316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6D4-513B-46D4-97B1-F9F2DF16F4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6EC679-DC88-4C50-935D-FC55BB2E2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94F3BA-F9F9-4A53-9745-71F795BFE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A19C0E-4346-48EB-BF93-A08DDFC1E8C4}"/>
              </a:ext>
            </a:extLst>
          </p:cNvPr>
          <p:cNvSpPr>
            <a:spLocks noGrp="1"/>
          </p:cNvSpPr>
          <p:nvPr>
            <p:ph type="dt" sz="half" idx="10"/>
          </p:nvPr>
        </p:nvSpPr>
        <p:spPr/>
        <p:txBody>
          <a:bodyPr/>
          <a:lstStyle/>
          <a:p>
            <a:fld id="{2F8D93CF-7D06-48F0-A2A6-D031EFC92D12}" type="datetimeFigureOut">
              <a:rPr lang="en-US" smtClean="0"/>
              <a:t>3/12/25</a:t>
            </a:fld>
            <a:endParaRPr lang="en-US"/>
          </a:p>
        </p:txBody>
      </p:sp>
      <p:sp>
        <p:nvSpPr>
          <p:cNvPr id="6" name="Footer Placeholder 5">
            <a:extLst>
              <a:ext uri="{FF2B5EF4-FFF2-40B4-BE49-F238E27FC236}">
                <a16:creationId xmlns:a16="http://schemas.microsoft.com/office/drawing/2014/main" id="{CDE3406D-7B09-4EDE-ACFC-7B81719D5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76B48-26D5-4ADB-9074-662245F8F93F}"/>
              </a:ext>
            </a:extLst>
          </p:cNvPr>
          <p:cNvSpPr>
            <a:spLocks noGrp="1"/>
          </p:cNvSpPr>
          <p:nvPr>
            <p:ph type="sldNum" sz="quarter" idx="12"/>
          </p:nvPr>
        </p:nvSpPr>
        <p:spPr/>
        <p:txBody>
          <a:bodyPr/>
          <a:lstStyle/>
          <a:p>
            <a:fld id="{6A231578-E57C-4F81-80FF-EFA73375B509}" type="slidenum">
              <a:rPr lang="en-US" smtClean="0"/>
              <a:t>‹#›</a:t>
            </a:fld>
            <a:endParaRPr lang="en-US"/>
          </a:p>
        </p:txBody>
      </p:sp>
    </p:spTree>
    <p:extLst>
      <p:ext uri="{BB962C8B-B14F-4D97-AF65-F5344CB8AC3E}">
        <p14:creationId xmlns:p14="http://schemas.microsoft.com/office/powerpoint/2010/main" val="235560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8604F2-B3C4-4060-B49D-A49D59A3B1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D6FFCE-6A43-4777-989F-4A7A4FF75B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4B215-2B78-40D7-B051-C37470F179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D93CF-7D06-48F0-A2A6-D031EFC92D12}" type="datetimeFigureOut">
              <a:rPr lang="en-US" smtClean="0"/>
              <a:t>3/12/25</a:t>
            </a:fld>
            <a:endParaRPr lang="en-US"/>
          </a:p>
        </p:txBody>
      </p:sp>
      <p:sp>
        <p:nvSpPr>
          <p:cNvPr id="5" name="Footer Placeholder 4">
            <a:extLst>
              <a:ext uri="{FF2B5EF4-FFF2-40B4-BE49-F238E27FC236}">
                <a16:creationId xmlns:a16="http://schemas.microsoft.com/office/drawing/2014/main" id="{0BDB7CA7-69AD-4695-AC0B-33FE70D1C8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044ECC-E0D6-4B43-AC3B-6D8CDB6BB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31578-E57C-4F81-80FF-EFA73375B509}" type="slidenum">
              <a:rPr lang="en-US" smtClean="0"/>
              <a:t>‹#›</a:t>
            </a:fld>
            <a:endParaRPr lang="en-US"/>
          </a:p>
        </p:txBody>
      </p:sp>
    </p:spTree>
    <p:extLst>
      <p:ext uri="{BB962C8B-B14F-4D97-AF65-F5344CB8AC3E}">
        <p14:creationId xmlns:p14="http://schemas.microsoft.com/office/powerpoint/2010/main" val="838580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5">
            <a:extLst>
              <a:ext uri="{FF2B5EF4-FFF2-40B4-BE49-F238E27FC236}">
                <a16:creationId xmlns:a16="http://schemas.microsoft.com/office/drawing/2014/main" id="{ED2A210B-0AD7-45A8-AE55-04886E1DE3E5}"/>
              </a:ext>
            </a:extLst>
          </p:cNvPr>
          <p:cNvSpPr/>
          <p:nvPr/>
        </p:nvSpPr>
        <p:spPr>
          <a:xfrm flipV="1">
            <a:off x="7638918" y="4826287"/>
            <a:ext cx="4388162" cy="1661993"/>
          </a:xfrm>
          <a:prstGeom prst="rect">
            <a:avLst/>
          </a:prstGeom>
          <a:solidFill>
            <a:srgbClr val="139ED5"/>
          </a:solidFill>
          <a:ln w="12700">
            <a:miter lim="400000"/>
          </a:ln>
        </p:spPr>
        <p:txBody>
          <a:bodyPr lIns="0" tIns="0" rIns="0" bIns="0"/>
          <a:lstStyle/>
          <a:p>
            <a:pPr lvl="0" defTabSz="4937125">
              <a:lnSpc>
                <a:spcPct val="50000"/>
              </a:lnSpc>
              <a:spcBef>
                <a:spcPts val="7500"/>
              </a:spcBef>
              <a:defRPr sz="2400" b="1">
                <a:solidFill>
                  <a:srgbClr val="14425D"/>
                </a:solidFill>
                <a:latin typeface="Arial"/>
                <a:ea typeface="Arial"/>
                <a:cs typeface="Arial"/>
                <a:sym typeface="Arial"/>
              </a:defRPr>
            </a:pPr>
            <a:endParaRPr/>
          </a:p>
        </p:txBody>
      </p:sp>
      <p:sp>
        <p:nvSpPr>
          <p:cNvPr id="13" name="Shape 55">
            <a:extLst>
              <a:ext uri="{FF2B5EF4-FFF2-40B4-BE49-F238E27FC236}">
                <a16:creationId xmlns:a16="http://schemas.microsoft.com/office/drawing/2014/main" id="{1375079F-9C1B-4ACE-9349-A71B068DF6A4}"/>
              </a:ext>
            </a:extLst>
          </p:cNvPr>
          <p:cNvSpPr/>
          <p:nvPr/>
        </p:nvSpPr>
        <p:spPr>
          <a:xfrm flipV="1">
            <a:off x="3851679" y="1152707"/>
            <a:ext cx="3426074" cy="4814686"/>
          </a:xfrm>
          <a:prstGeom prst="rect">
            <a:avLst/>
          </a:prstGeom>
          <a:solidFill>
            <a:srgbClr val="139ED5"/>
          </a:solidFill>
          <a:ln w="12700">
            <a:miter lim="400000"/>
          </a:ln>
        </p:spPr>
        <p:txBody>
          <a:bodyPr lIns="0" tIns="0" rIns="0" bIns="0"/>
          <a:lstStyle/>
          <a:p>
            <a:pPr lvl="0" defTabSz="4937125">
              <a:lnSpc>
                <a:spcPct val="50000"/>
              </a:lnSpc>
              <a:spcBef>
                <a:spcPts val="7500"/>
              </a:spcBef>
              <a:defRPr sz="2400" b="1">
                <a:solidFill>
                  <a:srgbClr val="14425D"/>
                </a:solidFill>
                <a:latin typeface="Arial"/>
                <a:ea typeface="Arial"/>
                <a:cs typeface="Arial"/>
                <a:sym typeface="Arial"/>
              </a:defRPr>
            </a:pPr>
            <a:endParaRPr/>
          </a:p>
        </p:txBody>
      </p:sp>
      <p:sp>
        <p:nvSpPr>
          <p:cNvPr id="30" name="Shape 76">
            <a:extLst>
              <a:ext uri="{FF2B5EF4-FFF2-40B4-BE49-F238E27FC236}">
                <a16:creationId xmlns:a16="http://schemas.microsoft.com/office/drawing/2014/main" id="{2CC98A59-1F09-4CAC-B14C-10FD09B110C9}"/>
              </a:ext>
            </a:extLst>
          </p:cNvPr>
          <p:cNvSpPr/>
          <p:nvPr/>
        </p:nvSpPr>
        <p:spPr>
          <a:xfrm>
            <a:off x="4584032" y="4616998"/>
            <a:ext cx="2019841" cy="556694"/>
          </a:xfrm>
          <a:prstGeom prst="rect">
            <a:avLst/>
          </a:prstGeom>
          <a:solidFill>
            <a:srgbClr val="FFFFFF"/>
          </a:solidFill>
          <a:ln w="25400">
            <a:solidFill>
              <a:srgbClr val="0070C0"/>
            </a:solidFill>
          </a:ln>
        </p:spPr>
        <p:txBody>
          <a:bodyPr lIns="45719" rIns="45719"/>
          <a:lstStyle/>
          <a:p>
            <a:pPr lvl="0"/>
            <a:endParaRPr/>
          </a:p>
        </p:txBody>
      </p:sp>
      <p:sp>
        <p:nvSpPr>
          <p:cNvPr id="8" name="Shape 55">
            <a:extLst>
              <a:ext uri="{FF2B5EF4-FFF2-40B4-BE49-F238E27FC236}">
                <a16:creationId xmlns:a16="http://schemas.microsoft.com/office/drawing/2014/main" id="{C8231E32-1ADB-4A69-93AE-133800E9DFAF}"/>
              </a:ext>
            </a:extLst>
          </p:cNvPr>
          <p:cNvSpPr/>
          <p:nvPr/>
        </p:nvSpPr>
        <p:spPr>
          <a:xfrm flipV="1">
            <a:off x="-1" y="-24284"/>
            <a:ext cx="12191999" cy="1097304"/>
          </a:xfrm>
          <a:prstGeom prst="rect">
            <a:avLst/>
          </a:prstGeom>
          <a:solidFill>
            <a:srgbClr val="0999D3"/>
          </a:solidFill>
          <a:ln w="12700">
            <a:miter lim="400000"/>
          </a:ln>
        </p:spPr>
        <p:txBody>
          <a:bodyPr lIns="0" tIns="0" rIns="0" bIns="0"/>
          <a:lstStyle/>
          <a:p>
            <a:pPr lvl="0" defTabSz="4937125">
              <a:lnSpc>
                <a:spcPct val="50000"/>
              </a:lnSpc>
              <a:spcBef>
                <a:spcPts val="7500"/>
              </a:spcBef>
              <a:defRPr sz="2400" b="1">
                <a:solidFill>
                  <a:srgbClr val="14425D"/>
                </a:solidFill>
                <a:latin typeface="Arial"/>
                <a:ea typeface="Arial"/>
                <a:cs typeface="Arial"/>
                <a:sym typeface="Arial"/>
              </a:defRPr>
            </a:pPr>
            <a:endParaRPr/>
          </a:p>
        </p:txBody>
      </p:sp>
      <p:sp>
        <p:nvSpPr>
          <p:cNvPr id="2" name="Title 1">
            <a:extLst>
              <a:ext uri="{FF2B5EF4-FFF2-40B4-BE49-F238E27FC236}">
                <a16:creationId xmlns:a16="http://schemas.microsoft.com/office/drawing/2014/main" id="{491CBD90-44D0-42BA-BD97-0816B67C656B}"/>
              </a:ext>
            </a:extLst>
          </p:cNvPr>
          <p:cNvSpPr>
            <a:spLocks noGrp="1"/>
          </p:cNvSpPr>
          <p:nvPr>
            <p:ph type="title"/>
          </p:nvPr>
        </p:nvSpPr>
        <p:spPr>
          <a:xfrm>
            <a:off x="136058" y="21195"/>
            <a:ext cx="9633093" cy="896471"/>
          </a:xfrm>
        </p:spPr>
        <p:txBody>
          <a:bodyPr>
            <a:normAutofit/>
          </a:bodyPr>
          <a:lstStyle/>
          <a:p>
            <a:pPr>
              <a:lnSpc>
                <a:spcPct val="100000"/>
              </a:lnSpc>
            </a:pPr>
            <a:r>
              <a:rPr lang="en-US" sz="1600" b="1" dirty="0">
                <a:solidFill>
                  <a:schemeClr val="bg1"/>
                </a:solidFill>
                <a:latin typeface="Arial Black" panose="020B0A04020102020204" pitchFamily="34" charset="0"/>
              </a:rPr>
              <a:t>ASSESSING THE EFFECTIVENESS OF MOBILE OBSTETRICS SIMULATION TRAINING IN A LOW RESOURCE SETTING:  A PRE-TEST AND POST-TEST STUDY</a:t>
            </a:r>
            <a:br>
              <a:rPr lang="en-US" sz="1600" dirty="0"/>
            </a:br>
            <a:endParaRPr lang="en-US" sz="1600" dirty="0"/>
          </a:p>
        </p:txBody>
      </p:sp>
      <p:sp>
        <p:nvSpPr>
          <p:cNvPr id="4" name="Text Placeholder 3">
            <a:extLst>
              <a:ext uri="{FF2B5EF4-FFF2-40B4-BE49-F238E27FC236}">
                <a16:creationId xmlns:a16="http://schemas.microsoft.com/office/drawing/2014/main" id="{7ADCBACA-73DE-4190-9EA7-9FA4F14BDF8D}"/>
              </a:ext>
            </a:extLst>
          </p:cNvPr>
          <p:cNvSpPr>
            <a:spLocks noGrp="1"/>
          </p:cNvSpPr>
          <p:nvPr>
            <p:ph type="body" sz="half" idx="2"/>
          </p:nvPr>
        </p:nvSpPr>
        <p:spPr>
          <a:xfrm>
            <a:off x="251927" y="1158571"/>
            <a:ext cx="3468426" cy="2785690"/>
          </a:xfrm>
        </p:spPr>
        <p:txBody>
          <a:bodyPr>
            <a:normAutofit lnSpcReduction="10000"/>
          </a:bodyPr>
          <a:lstStyle/>
          <a:p>
            <a:r>
              <a:rPr lang="en-US" sz="1400" b="1" dirty="0">
                <a:latin typeface="Arial" panose="020B0604020202020204" pitchFamily="34" charset="0"/>
                <a:cs typeface="Arial" panose="020B0604020202020204" pitchFamily="34" charset="0"/>
              </a:rPr>
              <a:t>INTRODUCTION</a:t>
            </a:r>
          </a:p>
          <a:p>
            <a:pPr lvl="0">
              <a:defRPr sz="1800"/>
            </a:pPr>
            <a:r>
              <a:rPr lang="en-US" sz="1100" dirty="0">
                <a:latin typeface="Arial" panose="020B0604020202020204" pitchFamily="34" charset="0"/>
                <a:cs typeface="Arial" panose="020B0604020202020204" pitchFamily="34" charset="0"/>
              </a:rPr>
              <a:t>Maternal mortality in low- and middle-income countries (LMICs) remains alarmingly high, with Kenya reporting 342 deaths per 100,000 live births as of 2017. Most deaths result from preventable causes like hemorrhage, infection, and obstructed labor, often due to gaps in skills and resources for managing obstetric emergencies.  </a:t>
            </a:r>
          </a:p>
          <a:p>
            <a:pPr lvl="0">
              <a:defRPr sz="1800"/>
            </a:pPr>
            <a:r>
              <a:rPr lang="en-US" sz="1100" dirty="0">
                <a:latin typeface="Arial" panose="020B0604020202020204" pitchFamily="34" charset="0"/>
                <a:cs typeface="Arial" panose="020B0604020202020204" pitchFamily="34" charset="0"/>
              </a:rPr>
              <a:t>The Mobile Obstetric Simulation Training (MOST) program, developed by </a:t>
            </a:r>
            <a:r>
              <a:rPr lang="en-US" sz="1100" dirty="0" err="1">
                <a:latin typeface="Arial" panose="020B0604020202020204" pitchFamily="34" charset="0"/>
                <a:cs typeface="Arial" panose="020B0604020202020204" pitchFamily="34" charset="0"/>
              </a:rPr>
              <a:t>ImPACT</a:t>
            </a:r>
            <a:r>
              <a:rPr lang="en-US" sz="1100" dirty="0">
                <a:latin typeface="Arial" panose="020B0604020202020204" pitchFamily="34" charset="0"/>
                <a:cs typeface="Arial" panose="020B0604020202020204" pitchFamily="34" charset="0"/>
              </a:rPr>
              <a:t> Africa, addresses these gaps by equipping hospital-based teams with critical skills to manage emergencies and improve maternal and neonatal outcomes. Using a train-the-trainers model, MOST integrates medium-fidelity simulation to build local capacity and enhance care delivery in resource-limited settings.  </a:t>
            </a:r>
          </a:p>
          <a:p>
            <a:endParaRPr lang="en-US" sz="1100" dirty="0"/>
          </a:p>
        </p:txBody>
      </p:sp>
      <p:pic>
        <p:nvPicPr>
          <p:cNvPr id="5" name="image5.jpeg">
            <a:extLst>
              <a:ext uri="{FF2B5EF4-FFF2-40B4-BE49-F238E27FC236}">
                <a16:creationId xmlns:a16="http://schemas.microsoft.com/office/drawing/2014/main" id="{A0B57EBF-0947-4C4D-B596-C9AC44C3D9DF}"/>
              </a:ext>
            </a:extLst>
          </p:cNvPr>
          <p:cNvPicPr/>
          <p:nvPr/>
        </p:nvPicPr>
        <p:blipFill>
          <a:blip r:embed="rId2"/>
          <a:stretch>
            <a:fillRect/>
          </a:stretch>
        </p:blipFill>
        <p:spPr>
          <a:xfrm>
            <a:off x="10031805" y="139984"/>
            <a:ext cx="1995438" cy="799260"/>
          </a:xfrm>
          <a:prstGeom prst="rect">
            <a:avLst/>
          </a:prstGeom>
          <a:ln w="12700">
            <a:miter lim="400000"/>
          </a:ln>
        </p:spPr>
      </p:pic>
      <p:sp>
        <p:nvSpPr>
          <p:cNvPr id="6" name="Title 1">
            <a:extLst>
              <a:ext uri="{FF2B5EF4-FFF2-40B4-BE49-F238E27FC236}">
                <a16:creationId xmlns:a16="http://schemas.microsoft.com/office/drawing/2014/main" id="{50A2F4D0-760E-4289-AE2D-F1B6BA5AACDF}"/>
              </a:ext>
            </a:extLst>
          </p:cNvPr>
          <p:cNvSpPr txBox="1">
            <a:spLocks/>
          </p:cNvSpPr>
          <p:nvPr/>
        </p:nvSpPr>
        <p:spPr>
          <a:xfrm>
            <a:off x="0" y="-2"/>
            <a:ext cx="12344400" cy="89647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sz="2000" dirty="0"/>
          </a:p>
        </p:txBody>
      </p:sp>
      <p:sp>
        <p:nvSpPr>
          <p:cNvPr id="7" name="Title 1">
            <a:extLst>
              <a:ext uri="{FF2B5EF4-FFF2-40B4-BE49-F238E27FC236}">
                <a16:creationId xmlns:a16="http://schemas.microsoft.com/office/drawing/2014/main" id="{E60741BA-88DC-4D9E-AFC0-1581D280733A}"/>
              </a:ext>
            </a:extLst>
          </p:cNvPr>
          <p:cNvSpPr txBox="1">
            <a:spLocks/>
          </p:cNvSpPr>
          <p:nvPr/>
        </p:nvSpPr>
        <p:spPr>
          <a:xfrm>
            <a:off x="162952" y="697198"/>
            <a:ext cx="5020235" cy="284821"/>
          </a:xfrm>
          <a:prstGeom prst="rect">
            <a:avLst/>
          </a:prstGeom>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20000"/>
              </a:lnSpc>
            </a:pPr>
            <a:r>
              <a:rPr lang="en-US" sz="2000" dirty="0">
                <a:solidFill>
                  <a:schemeClr val="bg1"/>
                </a:solidFill>
                <a:latin typeface="Arial" panose="020B0604020202020204" pitchFamily="34" charset="0"/>
                <a:cs typeface="Arial" panose="020B0604020202020204" pitchFamily="34" charset="0"/>
              </a:rPr>
              <a:t>Phyllis </a:t>
            </a:r>
            <a:r>
              <a:rPr lang="en-US" sz="2000" dirty="0" err="1">
                <a:solidFill>
                  <a:schemeClr val="bg1"/>
                </a:solidFill>
                <a:latin typeface="Arial" panose="020B0604020202020204" pitchFamily="34" charset="0"/>
                <a:cs typeface="Arial" panose="020B0604020202020204" pitchFamily="34" charset="0"/>
              </a:rPr>
              <a:t>Ngure</a:t>
            </a:r>
            <a:r>
              <a:rPr lang="en-US" sz="2000" dirty="0">
                <a:solidFill>
                  <a:schemeClr val="bg1"/>
                </a:solidFill>
                <a:latin typeface="Arial" panose="020B0604020202020204" pitchFamily="34" charset="0"/>
                <a:cs typeface="Arial" panose="020B0604020202020204" pitchFamily="34" charset="0"/>
              </a:rPr>
              <a:t>*, Faith Mungai, Immanuel Mugambi, Mary Mungai</a:t>
            </a:r>
          </a:p>
        </p:txBody>
      </p:sp>
      <p:cxnSp>
        <p:nvCxnSpPr>
          <p:cNvPr id="10" name="Straight Connector 9">
            <a:extLst>
              <a:ext uri="{FF2B5EF4-FFF2-40B4-BE49-F238E27FC236}">
                <a16:creationId xmlns:a16="http://schemas.microsoft.com/office/drawing/2014/main" id="{C48D747D-A149-4D3B-AB8D-64E602FFE9B4}"/>
              </a:ext>
            </a:extLst>
          </p:cNvPr>
          <p:cNvCxnSpPr/>
          <p:nvPr/>
        </p:nvCxnSpPr>
        <p:spPr>
          <a:xfrm>
            <a:off x="251927" y="697198"/>
            <a:ext cx="9235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D72BE7F5-970B-42CF-AB16-B0AB8A81C9A9}"/>
              </a:ext>
            </a:extLst>
          </p:cNvPr>
          <p:cNvSpPr txBox="1">
            <a:spLocks/>
          </p:cNvSpPr>
          <p:nvPr/>
        </p:nvSpPr>
        <p:spPr>
          <a:xfrm>
            <a:off x="251927" y="4276165"/>
            <a:ext cx="3065014" cy="23935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1100" dirty="0"/>
          </a:p>
        </p:txBody>
      </p:sp>
      <p:sp>
        <p:nvSpPr>
          <p:cNvPr id="12" name="Text Placeholder 3">
            <a:extLst>
              <a:ext uri="{FF2B5EF4-FFF2-40B4-BE49-F238E27FC236}">
                <a16:creationId xmlns:a16="http://schemas.microsoft.com/office/drawing/2014/main" id="{89E92A27-C3EC-49F1-B3C6-29E85CA366A3}"/>
              </a:ext>
            </a:extLst>
          </p:cNvPr>
          <p:cNvSpPr txBox="1">
            <a:spLocks/>
          </p:cNvSpPr>
          <p:nvPr/>
        </p:nvSpPr>
        <p:spPr>
          <a:xfrm>
            <a:off x="3865247" y="1188675"/>
            <a:ext cx="3421364" cy="27254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METHODS / INNOVATION</a:t>
            </a:r>
          </a:p>
          <a:p>
            <a:pPr lvl="0">
              <a:defRPr sz="1800"/>
            </a:pPr>
            <a:r>
              <a:rPr lang="en-US" sz="1100" dirty="0">
                <a:solidFill>
                  <a:schemeClr val="bg1"/>
                </a:solidFill>
                <a:latin typeface="Arial" panose="020B0604020202020204" pitchFamily="34" charset="0"/>
                <a:cs typeface="Arial" panose="020B0604020202020204" pitchFamily="34" charset="0"/>
              </a:rPr>
              <a:t>The program uses cost-effective simulation tools to enhance sustainability and scalability. Training features three stations: obstetric emergencies, neonatal resuscitation, and airway management. The Laerdal </a:t>
            </a:r>
            <a:r>
              <a:rPr lang="en-US" sz="1100" dirty="0" err="1">
                <a:solidFill>
                  <a:schemeClr val="bg1"/>
                </a:solidFill>
                <a:latin typeface="Arial" panose="020B0604020202020204" pitchFamily="34" charset="0"/>
                <a:cs typeface="Arial" panose="020B0604020202020204" pitchFamily="34" charset="0"/>
              </a:rPr>
              <a:t>MamaBirthie</a:t>
            </a:r>
            <a:r>
              <a:rPr lang="en-US" sz="1100" dirty="0">
                <a:solidFill>
                  <a:schemeClr val="bg1"/>
                </a:solidFill>
                <a:latin typeface="Arial" panose="020B0604020202020204" pitchFamily="34" charset="0"/>
                <a:cs typeface="Arial" panose="020B0604020202020204" pitchFamily="34" charset="0"/>
              </a:rPr>
              <a:t> C/S simulator, worn by a trained actor, and the </a:t>
            </a:r>
            <a:r>
              <a:rPr lang="en-US" sz="1100" dirty="0" err="1">
                <a:solidFill>
                  <a:schemeClr val="bg1"/>
                </a:solidFill>
                <a:latin typeface="Arial" panose="020B0604020202020204" pitchFamily="34" charset="0"/>
                <a:cs typeface="Arial" panose="020B0604020202020204" pitchFamily="34" charset="0"/>
              </a:rPr>
              <a:t>SimCare</a:t>
            </a:r>
            <a:r>
              <a:rPr lang="en-US" sz="1100" dirty="0">
                <a:solidFill>
                  <a:schemeClr val="bg1"/>
                </a:solidFill>
                <a:latin typeface="Arial" panose="020B0604020202020204" pitchFamily="34" charset="0"/>
                <a:cs typeface="Arial" panose="020B0604020202020204" pitchFamily="34" charset="0"/>
              </a:rPr>
              <a:t> Easy2 mock monitor system enables real-time vital sign manipulation for dynamic learning.  </a:t>
            </a:r>
          </a:p>
          <a:p>
            <a:pPr lvl="0">
              <a:defRPr sz="1800"/>
            </a:pPr>
            <a:r>
              <a:rPr lang="en-US" sz="1100" dirty="0">
                <a:solidFill>
                  <a:schemeClr val="bg1"/>
                </a:solidFill>
                <a:latin typeface="Arial" panose="020B0604020202020204" pitchFamily="34" charset="0"/>
                <a:cs typeface="Arial" panose="020B0604020202020204" pitchFamily="34" charset="0"/>
              </a:rPr>
              <a:t>Clinical data from obstetric cases is collected two weeks before and three months after training and recorded in a </a:t>
            </a:r>
            <a:r>
              <a:rPr lang="en-US" sz="1100" dirty="0" err="1">
                <a:solidFill>
                  <a:schemeClr val="bg1"/>
                </a:solidFill>
                <a:latin typeface="Arial" panose="020B0604020202020204" pitchFamily="34" charset="0"/>
                <a:cs typeface="Arial" panose="020B0604020202020204" pitchFamily="34" charset="0"/>
              </a:rPr>
              <a:t>REDCap</a:t>
            </a:r>
            <a:r>
              <a:rPr lang="en-US" sz="1100" dirty="0">
                <a:solidFill>
                  <a:schemeClr val="bg1"/>
                </a:solidFill>
                <a:latin typeface="Arial" panose="020B0604020202020204" pitchFamily="34" charset="0"/>
                <a:cs typeface="Arial" panose="020B0604020202020204" pitchFamily="34" charset="0"/>
              </a:rPr>
              <a:t> database designed to assess adherence to the Safe C-Section Checklist and track maternal and neonatal outcomes as well as pre and post test results. </a:t>
            </a:r>
          </a:p>
        </p:txBody>
      </p:sp>
      <p:cxnSp>
        <p:nvCxnSpPr>
          <p:cNvPr id="14" name="Straight Connector 13">
            <a:extLst>
              <a:ext uri="{FF2B5EF4-FFF2-40B4-BE49-F238E27FC236}">
                <a16:creationId xmlns:a16="http://schemas.microsoft.com/office/drawing/2014/main" id="{A41849C1-FD31-42A4-B7B6-6F6ECA4FDE6B}"/>
              </a:ext>
            </a:extLst>
          </p:cNvPr>
          <p:cNvCxnSpPr>
            <a:cxnSpLocks/>
          </p:cNvCxnSpPr>
          <p:nvPr/>
        </p:nvCxnSpPr>
        <p:spPr>
          <a:xfrm flipH="1">
            <a:off x="3720353" y="1245420"/>
            <a:ext cx="13568" cy="5424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EDC071-DADC-45AF-8A2E-027C8FD941AD}"/>
              </a:ext>
            </a:extLst>
          </p:cNvPr>
          <p:cNvCxnSpPr>
            <a:cxnSpLocks/>
          </p:cNvCxnSpPr>
          <p:nvPr/>
        </p:nvCxnSpPr>
        <p:spPr>
          <a:xfrm>
            <a:off x="7482693" y="1188675"/>
            <a:ext cx="0" cy="54810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hape 76">
            <a:extLst>
              <a:ext uri="{FF2B5EF4-FFF2-40B4-BE49-F238E27FC236}">
                <a16:creationId xmlns:a16="http://schemas.microsoft.com/office/drawing/2014/main" id="{EEF0BA91-E879-463A-AF9D-8BA94F4F148E}"/>
              </a:ext>
            </a:extLst>
          </p:cNvPr>
          <p:cNvSpPr/>
          <p:nvPr/>
        </p:nvSpPr>
        <p:spPr>
          <a:xfrm>
            <a:off x="4735017" y="3873620"/>
            <a:ext cx="1714947" cy="556694"/>
          </a:xfrm>
          <a:prstGeom prst="rect">
            <a:avLst/>
          </a:prstGeom>
          <a:solidFill>
            <a:srgbClr val="FFFFFF"/>
          </a:solidFill>
          <a:ln w="25400">
            <a:solidFill>
              <a:srgbClr val="0070C0"/>
            </a:solidFill>
          </a:ln>
        </p:spPr>
        <p:txBody>
          <a:bodyPr lIns="45719" rIns="45719"/>
          <a:lstStyle/>
          <a:p>
            <a:pPr lvl="0"/>
            <a:endParaRPr/>
          </a:p>
        </p:txBody>
      </p:sp>
      <p:sp>
        <p:nvSpPr>
          <p:cNvPr id="24" name="Shape 80">
            <a:extLst>
              <a:ext uri="{FF2B5EF4-FFF2-40B4-BE49-F238E27FC236}">
                <a16:creationId xmlns:a16="http://schemas.microsoft.com/office/drawing/2014/main" id="{49C69F2B-42D6-4368-9718-D0CAB4F8BDB5}"/>
              </a:ext>
            </a:extLst>
          </p:cNvPr>
          <p:cNvSpPr/>
          <p:nvPr/>
        </p:nvSpPr>
        <p:spPr>
          <a:xfrm>
            <a:off x="4462489" y="4691656"/>
            <a:ext cx="2239818"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defRPr sz="1800"/>
            </a:pPr>
            <a:r>
              <a:rPr sz="1000" dirty="0"/>
              <a:t>Hands-on simulation training</a:t>
            </a:r>
          </a:p>
          <a:p>
            <a:pPr lvl="0" algn="ctr">
              <a:defRPr sz="1800"/>
            </a:pPr>
            <a:r>
              <a:rPr sz="1000" dirty="0"/>
              <a:t>( Lectures,</a:t>
            </a:r>
            <a:r>
              <a:rPr lang="en-US" sz="1000" dirty="0"/>
              <a:t> </a:t>
            </a:r>
            <a:r>
              <a:rPr sz="1000" dirty="0"/>
              <a:t>scenarios &amp; debriefing)</a:t>
            </a:r>
          </a:p>
        </p:txBody>
      </p:sp>
      <p:sp>
        <p:nvSpPr>
          <p:cNvPr id="20" name="Shape 80">
            <a:extLst>
              <a:ext uri="{FF2B5EF4-FFF2-40B4-BE49-F238E27FC236}">
                <a16:creationId xmlns:a16="http://schemas.microsoft.com/office/drawing/2014/main" id="{2CA44AEB-2AED-4160-BBEF-57262A15657F}"/>
              </a:ext>
            </a:extLst>
          </p:cNvPr>
          <p:cNvSpPr/>
          <p:nvPr/>
        </p:nvSpPr>
        <p:spPr>
          <a:xfrm>
            <a:off x="4746835" y="3899609"/>
            <a:ext cx="176156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defRPr sz="1800"/>
            </a:pPr>
            <a:r>
              <a:rPr lang="en-US" sz="1100" dirty="0"/>
              <a:t>Pre-training data collection</a:t>
            </a:r>
            <a:br>
              <a:rPr lang="en-US" sz="1100" dirty="0"/>
            </a:br>
            <a:r>
              <a:rPr lang="en-US" sz="1100" dirty="0"/>
              <a:t>(Baseline assessment)</a:t>
            </a:r>
          </a:p>
        </p:txBody>
      </p:sp>
      <p:sp>
        <p:nvSpPr>
          <p:cNvPr id="26" name="Arrow: Down 25">
            <a:extLst>
              <a:ext uri="{FF2B5EF4-FFF2-40B4-BE49-F238E27FC236}">
                <a16:creationId xmlns:a16="http://schemas.microsoft.com/office/drawing/2014/main" id="{D324F2F3-EF45-44C5-BF8B-FB1BD83A7946}"/>
              </a:ext>
            </a:extLst>
          </p:cNvPr>
          <p:cNvSpPr/>
          <p:nvPr/>
        </p:nvSpPr>
        <p:spPr>
          <a:xfrm>
            <a:off x="5444338" y="4331348"/>
            <a:ext cx="250092" cy="348553"/>
          </a:xfrm>
          <a:prstGeom prst="downArrow">
            <a:avLst/>
          </a:prstGeom>
          <a:solidFill>
            <a:srgbClr val="C9E4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hape 76">
            <a:extLst>
              <a:ext uri="{FF2B5EF4-FFF2-40B4-BE49-F238E27FC236}">
                <a16:creationId xmlns:a16="http://schemas.microsoft.com/office/drawing/2014/main" id="{6B7F97C6-6939-4A2D-8B64-E89A8D01867A}"/>
              </a:ext>
            </a:extLst>
          </p:cNvPr>
          <p:cNvSpPr/>
          <p:nvPr/>
        </p:nvSpPr>
        <p:spPr>
          <a:xfrm>
            <a:off x="5065294" y="5353109"/>
            <a:ext cx="1046445" cy="556694"/>
          </a:xfrm>
          <a:prstGeom prst="rect">
            <a:avLst/>
          </a:prstGeom>
          <a:solidFill>
            <a:srgbClr val="FFFFFF"/>
          </a:solidFill>
          <a:ln w="25400">
            <a:solidFill>
              <a:srgbClr val="0070C0"/>
            </a:solidFill>
          </a:ln>
        </p:spPr>
        <p:txBody>
          <a:bodyPr lIns="45719" rIns="45719"/>
          <a:lstStyle/>
          <a:p>
            <a:pPr lvl="0"/>
            <a:endParaRPr/>
          </a:p>
        </p:txBody>
      </p:sp>
      <p:sp>
        <p:nvSpPr>
          <p:cNvPr id="27" name="Arrow: Down 26">
            <a:extLst>
              <a:ext uri="{FF2B5EF4-FFF2-40B4-BE49-F238E27FC236}">
                <a16:creationId xmlns:a16="http://schemas.microsoft.com/office/drawing/2014/main" id="{1F6D7BED-C3BE-4307-9174-CC11983E5218}"/>
              </a:ext>
            </a:extLst>
          </p:cNvPr>
          <p:cNvSpPr/>
          <p:nvPr/>
        </p:nvSpPr>
        <p:spPr>
          <a:xfrm>
            <a:off x="5448492" y="5079415"/>
            <a:ext cx="250092" cy="348553"/>
          </a:xfrm>
          <a:prstGeom prst="downArrow">
            <a:avLst/>
          </a:prstGeom>
          <a:solidFill>
            <a:srgbClr val="C9E4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hape 80">
            <a:extLst>
              <a:ext uri="{FF2B5EF4-FFF2-40B4-BE49-F238E27FC236}">
                <a16:creationId xmlns:a16="http://schemas.microsoft.com/office/drawing/2014/main" id="{D0CE007E-0478-46E2-8523-80C197685D1B}"/>
              </a:ext>
            </a:extLst>
          </p:cNvPr>
          <p:cNvSpPr/>
          <p:nvPr/>
        </p:nvSpPr>
        <p:spPr>
          <a:xfrm>
            <a:off x="4688396" y="5427968"/>
            <a:ext cx="176156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defRPr sz="1800"/>
            </a:pPr>
            <a:r>
              <a:rPr lang="en-US" sz="1100" dirty="0"/>
              <a:t>Post-training </a:t>
            </a:r>
            <a:br>
              <a:rPr lang="en-US" sz="1100" dirty="0"/>
            </a:br>
            <a:r>
              <a:rPr lang="en-US" sz="1100" dirty="0"/>
              <a:t>Evaluation</a:t>
            </a:r>
          </a:p>
        </p:txBody>
      </p:sp>
      <p:graphicFrame>
        <p:nvGraphicFramePr>
          <p:cNvPr id="39" name="Chart 38">
            <a:extLst>
              <a:ext uri="{FF2B5EF4-FFF2-40B4-BE49-F238E27FC236}">
                <a16:creationId xmlns:a16="http://schemas.microsoft.com/office/drawing/2014/main" id="{64EDDA62-0189-4ABD-8E02-EB6A51479238}"/>
              </a:ext>
            </a:extLst>
          </p:cNvPr>
          <p:cNvGraphicFramePr>
            <a:graphicFrameLocks/>
          </p:cNvGraphicFramePr>
          <p:nvPr>
            <p:extLst>
              <p:ext uri="{D42A27DB-BD31-4B8C-83A1-F6EECF244321}">
                <p14:modId xmlns:p14="http://schemas.microsoft.com/office/powerpoint/2010/main" val="1593912845"/>
              </p:ext>
            </p:extLst>
          </p:nvPr>
        </p:nvGraphicFramePr>
        <p:xfrm>
          <a:off x="7638918" y="1202087"/>
          <a:ext cx="4388322" cy="1699571"/>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a:extLst>
              <a:ext uri="{FF2B5EF4-FFF2-40B4-BE49-F238E27FC236}">
                <a16:creationId xmlns:a16="http://schemas.microsoft.com/office/drawing/2014/main" id="{539F3194-94CA-401F-911B-7CA60D05FC76}"/>
              </a:ext>
            </a:extLst>
          </p:cNvPr>
          <p:cNvSpPr txBox="1"/>
          <p:nvPr/>
        </p:nvSpPr>
        <p:spPr>
          <a:xfrm>
            <a:off x="7638920" y="3009134"/>
            <a:ext cx="2228939" cy="1708160"/>
          </a:xfrm>
          <a:prstGeom prst="rect">
            <a:avLst/>
          </a:prstGeom>
          <a:solidFill>
            <a:srgbClr val="C9E4EB"/>
          </a:solidFill>
        </p:spPr>
        <p:txBody>
          <a:bodyPr wrap="square" rtlCol="0">
            <a:spAutoFit/>
          </a:bodyPr>
          <a:lstStyle/>
          <a:p>
            <a:r>
              <a:rPr lang="en-US" sz="1400" b="1" dirty="0">
                <a:latin typeface="Arial" panose="020B0604020202020204" pitchFamily="34" charset="0"/>
                <a:cs typeface="Arial" panose="020B0604020202020204" pitchFamily="34" charset="0"/>
              </a:rPr>
              <a:t>RESULTS</a:t>
            </a:r>
          </a:p>
          <a:p>
            <a:endParaRPr lang="en-US" sz="1400" b="1" dirty="0"/>
          </a:p>
          <a:p>
            <a:r>
              <a:rPr lang="en-US" sz="1100" dirty="0"/>
              <a:t>The MOST program significantly improved participants' skills and confidence in managing obstetric emergencies, communication, leadership, situation monitoring and support within a team.</a:t>
            </a:r>
          </a:p>
          <a:p>
            <a:endParaRPr lang="en-US" sz="1000" dirty="0">
              <a:latin typeface="Arial" panose="020B0604020202020204" pitchFamily="34" charset="0"/>
              <a:cs typeface="Arial" panose="020B0604020202020204" pitchFamily="34" charset="0"/>
            </a:endParaRPr>
          </a:p>
        </p:txBody>
      </p:sp>
      <p:sp>
        <p:nvSpPr>
          <p:cNvPr id="43" name="Text Placeholder 3">
            <a:extLst>
              <a:ext uri="{FF2B5EF4-FFF2-40B4-BE49-F238E27FC236}">
                <a16:creationId xmlns:a16="http://schemas.microsoft.com/office/drawing/2014/main" id="{4BE82FB5-CBF9-47CA-AA49-9204B21708C2}"/>
              </a:ext>
            </a:extLst>
          </p:cNvPr>
          <p:cNvSpPr txBox="1">
            <a:spLocks/>
          </p:cNvSpPr>
          <p:nvPr/>
        </p:nvSpPr>
        <p:spPr>
          <a:xfrm>
            <a:off x="7614883" y="4876743"/>
            <a:ext cx="4388306" cy="1682729"/>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500" b="1" dirty="0">
                <a:latin typeface="Arial" panose="020B0604020202020204" pitchFamily="34" charset="0"/>
                <a:cs typeface="Arial" panose="020B0604020202020204" pitchFamily="34" charset="0"/>
              </a:rPr>
              <a:t>CONCLUSION</a:t>
            </a:r>
          </a:p>
          <a:p>
            <a:pPr lvl="0">
              <a:lnSpc>
                <a:spcPct val="100000"/>
              </a:lnSpc>
              <a:defRPr sz="1800"/>
            </a:pPr>
            <a:r>
              <a:rPr lang="en-US" sz="1050" dirty="0">
                <a:latin typeface="Arial" panose="020B0604020202020204" pitchFamily="34" charset="0"/>
                <a:cs typeface="Arial" panose="020B0604020202020204" pitchFamily="34" charset="0"/>
              </a:rPr>
              <a:t>These findings support the broader implementation of simulation-based training to improve maternal and neonatal outcomes in Sub-Saharan Africa. In summary, the data confirms that there is a significant improvement in the MOST  from pre- to post-intervention</a:t>
            </a:r>
            <a:br>
              <a:rPr lang="en-US" sz="1050" dirty="0">
                <a:latin typeface="Arial" panose="020B0604020202020204" pitchFamily="34" charset="0"/>
                <a:cs typeface="Arial" panose="020B0604020202020204" pitchFamily="34" charset="0"/>
              </a:rPr>
            </a:b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We extend our gratitude to AIC Kijabe Hospital, </a:t>
            </a:r>
            <a:r>
              <a:rPr lang="en-US" sz="1050" dirty="0" err="1">
                <a:latin typeface="Arial" panose="020B0604020202020204" pitchFamily="34" charset="0"/>
                <a:cs typeface="Arial" panose="020B0604020202020204" pitchFamily="34" charset="0"/>
              </a:rPr>
              <a:t>ImPACT</a:t>
            </a:r>
            <a:r>
              <a:rPr lang="en-US" sz="1050" dirty="0">
                <a:latin typeface="Arial" panose="020B0604020202020204" pitchFamily="34" charset="0"/>
                <a:cs typeface="Arial" panose="020B0604020202020204" pitchFamily="34" charset="0"/>
              </a:rPr>
              <a:t> Africa, MOST program team for their dedication to improving maternal and neonatal care. Special thanks to our funding partners. Your commitment has been instrumental in enhancing obstetric emergency response through simulation-based education.</a:t>
            </a:r>
          </a:p>
        </p:txBody>
      </p:sp>
      <p:pic>
        <p:nvPicPr>
          <p:cNvPr id="46" name="Picture 45">
            <a:extLst>
              <a:ext uri="{FF2B5EF4-FFF2-40B4-BE49-F238E27FC236}">
                <a16:creationId xmlns:a16="http://schemas.microsoft.com/office/drawing/2014/main" id="{B993C8FE-429E-400C-8B89-0C228F1BBAEC}"/>
              </a:ext>
            </a:extLst>
          </p:cNvPr>
          <p:cNvPicPr>
            <a:picLocks noChangeAspect="1"/>
          </p:cNvPicPr>
          <p:nvPr/>
        </p:nvPicPr>
        <p:blipFill>
          <a:blip r:embed="rId4">
            <a:extLst>
              <a:ext uri="{28A0092B-C50C-407E-A947-70E740481C1C}">
                <a14:useLocalDpi xmlns:a14="http://schemas.microsoft.com/office/drawing/2010/main" val="0"/>
              </a:ext>
            </a:extLst>
          </a:blip>
          <a:srcRect r="3962" b="15652"/>
          <a:stretch/>
        </p:blipFill>
        <p:spPr>
          <a:xfrm>
            <a:off x="212070" y="3914156"/>
            <a:ext cx="2007379" cy="1259536"/>
          </a:xfrm>
          <a:prstGeom prst="rect">
            <a:avLst/>
          </a:prstGeom>
        </p:spPr>
      </p:pic>
      <p:pic>
        <p:nvPicPr>
          <p:cNvPr id="9" name="Picture 8">
            <a:extLst>
              <a:ext uri="{FF2B5EF4-FFF2-40B4-BE49-F238E27FC236}">
                <a16:creationId xmlns:a16="http://schemas.microsoft.com/office/drawing/2014/main" id="{195D21F5-05C3-0347-5036-26CF5A4CC5B5}"/>
              </a:ext>
            </a:extLst>
          </p:cNvPr>
          <p:cNvPicPr>
            <a:picLocks noChangeAspect="1"/>
          </p:cNvPicPr>
          <p:nvPr/>
        </p:nvPicPr>
        <p:blipFill>
          <a:blip r:embed="rId5"/>
          <a:srcRect t="6889" r="12137" b="1"/>
          <a:stretch/>
        </p:blipFill>
        <p:spPr>
          <a:xfrm>
            <a:off x="221294" y="5256556"/>
            <a:ext cx="1774764" cy="1054995"/>
          </a:xfrm>
          <a:prstGeom prst="rect">
            <a:avLst/>
          </a:prstGeom>
        </p:spPr>
      </p:pic>
      <p:pic>
        <p:nvPicPr>
          <p:cNvPr id="15" name="Picture 14">
            <a:extLst>
              <a:ext uri="{FF2B5EF4-FFF2-40B4-BE49-F238E27FC236}">
                <a16:creationId xmlns:a16="http://schemas.microsoft.com/office/drawing/2014/main" id="{9EA2E3E9-1692-B039-EA6E-187620733492}"/>
              </a:ext>
            </a:extLst>
          </p:cNvPr>
          <p:cNvPicPr>
            <a:picLocks noChangeAspect="1"/>
          </p:cNvPicPr>
          <p:nvPr/>
        </p:nvPicPr>
        <p:blipFill>
          <a:blip r:embed="rId6"/>
          <a:srcRect t="7520"/>
          <a:stretch/>
        </p:blipFill>
        <p:spPr>
          <a:xfrm>
            <a:off x="2299951" y="3914156"/>
            <a:ext cx="1361962" cy="1259536"/>
          </a:xfrm>
          <a:prstGeom prst="rect">
            <a:avLst/>
          </a:prstGeom>
        </p:spPr>
      </p:pic>
      <p:pic>
        <p:nvPicPr>
          <p:cNvPr id="16" name="Picture 15">
            <a:extLst>
              <a:ext uri="{FF2B5EF4-FFF2-40B4-BE49-F238E27FC236}">
                <a16:creationId xmlns:a16="http://schemas.microsoft.com/office/drawing/2014/main" id="{B0DEE9EB-9CBB-8706-F726-3695D1985AFC}"/>
              </a:ext>
            </a:extLst>
          </p:cNvPr>
          <p:cNvPicPr>
            <a:picLocks noChangeAspect="1"/>
          </p:cNvPicPr>
          <p:nvPr/>
        </p:nvPicPr>
        <p:blipFill>
          <a:blip r:embed="rId7"/>
          <a:srcRect t="1" r="-1574" b="-12258"/>
          <a:stretch/>
        </p:blipFill>
        <p:spPr>
          <a:xfrm>
            <a:off x="2045275" y="5253691"/>
            <a:ext cx="1601464" cy="1178097"/>
          </a:xfrm>
          <a:prstGeom prst="rect">
            <a:avLst/>
          </a:prstGeom>
        </p:spPr>
      </p:pic>
      <p:pic>
        <p:nvPicPr>
          <p:cNvPr id="18" name="Picture 17">
            <a:extLst>
              <a:ext uri="{FF2B5EF4-FFF2-40B4-BE49-F238E27FC236}">
                <a16:creationId xmlns:a16="http://schemas.microsoft.com/office/drawing/2014/main" id="{C00B945E-BB59-B939-DDEB-5B4D476867BC}"/>
              </a:ext>
            </a:extLst>
          </p:cNvPr>
          <p:cNvPicPr>
            <a:picLocks noChangeAspect="1"/>
          </p:cNvPicPr>
          <p:nvPr/>
        </p:nvPicPr>
        <p:blipFill>
          <a:blip r:embed="rId8"/>
          <a:srcRect t="10166"/>
          <a:stretch/>
        </p:blipFill>
        <p:spPr>
          <a:xfrm>
            <a:off x="9959903" y="2997649"/>
            <a:ext cx="1914252" cy="1719645"/>
          </a:xfrm>
          <a:prstGeom prst="rect">
            <a:avLst/>
          </a:prstGeom>
        </p:spPr>
      </p:pic>
      <p:sp>
        <p:nvSpPr>
          <p:cNvPr id="21" name="TextBox 20">
            <a:extLst>
              <a:ext uri="{FF2B5EF4-FFF2-40B4-BE49-F238E27FC236}">
                <a16:creationId xmlns:a16="http://schemas.microsoft.com/office/drawing/2014/main" id="{4870F18B-9B81-120F-ECB1-7EA0DA093124}"/>
              </a:ext>
            </a:extLst>
          </p:cNvPr>
          <p:cNvSpPr txBox="1"/>
          <p:nvPr/>
        </p:nvSpPr>
        <p:spPr>
          <a:xfrm>
            <a:off x="3814423" y="6082752"/>
            <a:ext cx="3556134" cy="754053"/>
          </a:xfrm>
          <a:prstGeom prst="rect">
            <a:avLst/>
          </a:prstGeom>
          <a:noFill/>
        </p:spPr>
        <p:txBody>
          <a:bodyPr wrap="square">
            <a:spAutoFit/>
          </a:bodyPr>
          <a:lstStyle/>
          <a:p>
            <a:pPr marL="0" indent="0">
              <a:buNone/>
            </a:pPr>
            <a:r>
              <a:rPr lang="en-US" sz="1100" b="1" dirty="0">
                <a:effectLst/>
              </a:rPr>
              <a:t>REFERENCE</a:t>
            </a:r>
          </a:p>
          <a:p>
            <a:pPr marL="0" indent="0">
              <a:spcAft>
                <a:spcPts val="900"/>
              </a:spcAft>
              <a:buNone/>
            </a:pPr>
            <a:r>
              <a:rPr lang="en-US" sz="800" dirty="0">
                <a:effectLst/>
              </a:rPr>
              <a:t>The Joint Commission. Sentinel Event Alert 30: preventing infant death and injury during delivery. Available at: https://</a:t>
            </a:r>
            <a:r>
              <a:rPr lang="en-US" sz="800" dirty="0" err="1">
                <a:effectLst/>
              </a:rPr>
              <a:t>www.jointcommission.org</a:t>
            </a:r>
            <a:r>
              <a:rPr lang="en-US" sz="800" dirty="0">
                <a:effectLst/>
              </a:rPr>
              <a:t>/</a:t>
            </a:r>
            <a:r>
              <a:rPr lang="en-US" sz="800" dirty="0" err="1">
                <a:effectLst/>
              </a:rPr>
              <a:t>senti</a:t>
            </a:r>
            <a:r>
              <a:rPr lang="en-US" sz="800" dirty="0">
                <a:effectLst/>
              </a:rPr>
              <a:t> nel_event_alert_issue_30_preventing_i </a:t>
            </a:r>
            <a:r>
              <a:rPr lang="en-US" sz="800" dirty="0" err="1">
                <a:effectLst/>
              </a:rPr>
              <a:t>nfant_death_and_injury_during_delive</a:t>
            </a:r>
            <a:r>
              <a:rPr lang="en-US" sz="800" dirty="0">
                <a:effectLst/>
              </a:rPr>
              <a:t> </a:t>
            </a:r>
            <a:r>
              <a:rPr lang="en-US" sz="800" dirty="0" err="1">
                <a:effectLst/>
              </a:rPr>
              <a:t>ry</a:t>
            </a:r>
            <a:r>
              <a:rPr lang="en-US" sz="800" dirty="0">
                <a:effectLst/>
              </a:rPr>
              <a:t>/. Accessed September 20, 2019 </a:t>
            </a:r>
          </a:p>
        </p:txBody>
      </p:sp>
    </p:spTree>
    <p:extLst>
      <p:ext uri="{BB962C8B-B14F-4D97-AF65-F5344CB8AC3E}">
        <p14:creationId xmlns:p14="http://schemas.microsoft.com/office/powerpoint/2010/main" val="650102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448</Words>
  <Application>Microsoft Macintosh PowerPoint</Application>
  <PresentationFormat>Widescreen</PresentationFormat>
  <Paragraphs>20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Calibri Light</vt:lpstr>
      <vt:lpstr>Office Theme</vt:lpstr>
      <vt:lpstr>ASSESSING THE EFFECTIVENESS OF MOBILE OBSTETRICS SIMULATION TRAINING IN A LOW RESOURCE SETTING:  A PRE-TEST AND POST-TEST STUDY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SimLab</dc:creator>
  <cp:lastModifiedBy>David Shirk</cp:lastModifiedBy>
  <cp:revision>18</cp:revision>
  <dcterms:created xsi:type="dcterms:W3CDTF">2025-03-12T09:56:53Z</dcterms:created>
  <dcterms:modified xsi:type="dcterms:W3CDTF">2025-03-12T15:52:42Z</dcterms:modified>
</cp:coreProperties>
</file>