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2918400" cy="21945600"/>
  <p:notesSz cx="7004050" cy="9290050"/>
  <p:defaultText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0916"/>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25" d="100"/>
          <a:sy n="25" d="100"/>
        </p:scale>
        <p:origin x="339" y="10"/>
      </p:cViewPr>
      <p:guideLst>
        <p:guide orient="horz" pos="6912"/>
        <p:guide pos="10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270" y="-9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F66CDD7-09B6-4BB3-9069-2B95837CCCB2}" type="datetimeFigureOut">
              <a:rPr lang="en-US" smtClean="0"/>
              <a:t>3/6/2025</a:t>
            </a:fld>
            <a:endParaRPr lang="en-US"/>
          </a:p>
        </p:txBody>
      </p:sp>
      <p:sp>
        <p:nvSpPr>
          <p:cNvPr id="4" name="Footer Placeholder 3"/>
          <p:cNvSpPr>
            <a:spLocks noGrp="1"/>
          </p:cNvSpPr>
          <p:nvPr>
            <p:ph type="ftr" sz="quarter" idx="2"/>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7163" y="8823325"/>
            <a:ext cx="3035300" cy="465138"/>
          </a:xfrm>
          <a:prstGeom prst="rect">
            <a:avLst/>
          </a:prstGeom>
        </p:spPr>
        <p:txBody>
          <a:bodyPr vert="horz" lIns="91440" tIns="45720" rIns="91440" bIns="45720" rtlCol="0" anchor="b"/>
          <a:lstStyle>
            <a:lvl1pPr algn="r">
              <a:defRPr sz="1200"/>
            </a:lvl1pPr>
          </a:lstStyle>
          <a:p>
            <a:fld id="{0479BA33-46DD-4DE6-9BEC-D9D96B7B704D}" type="slidenum">
              <a:rPr lang="en-US" smtClean="0"/>
              <a:t>‹#›</a:t>
            </a:fld>
            <a:endParaRPr lang="en-US"/>
          </a:p>
        </p:txBody>
      </p:sp>
    </p:spTree>
    <p:extLst>
      <p:ext uri="{BB962C8B-B14F-4D97-AF65-F5344CB8AC3E}">
        <p14:creationId xmlns:p14="http://schemas.microsoft.com/office/powerpoint/2010/main" val="786740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369760"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6" name="Rectangle 15"/>
          <p:cNvSpPr/>
          <p:nvPr userDrawn="1"/>
        </p:nvSpPr>
        <p:spPr>
          <a:xfrm>
            <a:off x="-2"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7" name="Rectangle 16"/>
          <p:cNvSpPr/>
          <p:nvPr userDrawn="1"/>
        </p:nvSpPr>
        <p:spPr>
          <a:xfrm>
            <a:off x="0" y="0"/>
            <a:ext cx="329184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8" name="Rectangle 17"/>
          <p:cNvSpPr/>
          <p:nvPr userDrawn="1"/>
        </p:nvSpPr>
        <p:spPr>
          <a:xfrm>
            <a:off x="0" y="19202400"/>
            <a:ext cx="329184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08200" y="2167793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235061" tIns="117531" rIns="235061" bIns="117531" rtlCol="0" anchor="ctr">
            <a:normAutofit/>
          </a:bodyPr>
          <a:lstStyle/>
          <a:p>
            <a:r>
              <a:rPr lang="en-US" dirty="0"/>
              <a:t>Click to edit Master title style</a:t>
            </a:r>
          </a:p>
        </p:txBody>
      </p:sp>
      <p:sp>
        <p:nvSpPr>
          <p:cNvPr id="3" name="Text Placeholder 2"/>
          <p:cNvSpPr>
            <a:spLocks noGrp="1"/>
          </p:cNvSpPr>
          <p:nvPr>
            <p:ph type="body" idx="1"/>
          </p:nvPr>
        </p:nvSpPr>
        <p:spPr>
          <a:xfrm>
            <a:off x="1645920" y="5120643"/>
            <a:ext cx="29626560" cy="14483082"/>
          </a:xfrm>
          <a:prstGeom prst="rect">
            <a:avLst/>
          </a:prstGeom>
        </p:spPr>
        <p:txBody>
          <a:bodyPr vert="horz" lIns="235061" tIns="117531" rIns="235061" bIns="11753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235061" tIns="117531" rIns="235061" bIns="117531" rtlCol="0" anchor="ctr"/>
          <a:lstStyle>
            <a:lvl1pPr algn="l">
              <a:defRPr sz="3200">
                <a:solidFill>
                  <a:schemeClr val="tx1">
                    <a:tint val="75000"/>
                  </a:schemeClr>
                </a:solidFill>
              </a:defRPr>
            </a:lvl1pPr>
          </a:lstStyle>
          <a:p>
            <a:fld id="{985D6BDF-9D0E-4E2B-85B8-D8F4790360C9}" type="datetimeFigureOut">
              <a:rPr lang="en-US" smtClean="0"/>
              <a:t>3/6/2025</a:t>
            </a:fld>
            <a:endParaRPr lang="en-US" dirty="0"/>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235061" tIns="117531" rIns="235061" bIns="117531" rtlCol="0" anchor="ctr"/>
          <a:lstStyle>
            <a:lvl1pPr algn="ctr">
              <a:defRPr sz="3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235061" tIns="117531" rIns="235061" bIns="117531" rtlCol="0" anchor="ctr"/>
          <a:lstStyle>
            <a:lvl1pPr algn="r">
              <a:defRPr sz="32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2350606" rtl="0" eaLnBrk="1" latinLnBrk="0" hangingPunct="1">
        <a:spcBef>
          <a:spcPct val="0"/>
        </a:spcBef>
        <a:buNone/>
        <a:defRPr sz="4200" kern="1200">
          <a:solidFill>
            <a:schemeClr val="tx1"/>
          </a:solidFill>
          <a:latin typeface="+mj-lt"/>
          <a:ea typeface="+mj-ea"/>
          <a:cs typeface="+mj-cs"/>
        </a:defRPr>
      </a:lvl1pPr>
    </p:titleStyle>
    <p:bodyStyle>
      <a:lvl1pPr marL="24485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1pPr>
      <a:lvl2pPr marL="48970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2pPr>
      <a:lvl3pPr marL="73456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3pPr>
      <a:lvl4pPr marL="97941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22427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6464169"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39472"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4776"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0078"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3451487" y="147420"/>
            <a:ext cx="24361513" cy="160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7942" tIns="244855" rIns="97942" bIns="244855"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Moving Diabetes Patients to Diabetes Clinic</a:t>
            </a:r>
          </a:p>
        </p:txBody>
      </p:sp>
      <p:sp>
        <p:nvSpPr>
          <p:cNvPr id="5" name="Text Box 123"/>
          <p:cNvSpPr txBox="1">
            <a:spLocks noChangeArrowheads="1"/>
          </p:cNvSpPr>
          <p:nvPr/>
        </p:nvSpPr>
        <p:spPr bwMode="auto">
          <a:xfrm>
            <a:off x="4114800" y="1521238"/>
            <a:ext cx="24688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97942" rIns="97942" bIns="9794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b="1" dirty="0">
                <a:solidFill>
                  <a:schemeClr val="accent3">
                    <a:lumMod val="20000"/>
                    <a:lumOff val="80000"/>
                  </a:schemeClr>
                </a:solidFill>
                <a:latin typeface="+mn-lt"/>
              </a:rPr>
              <a:t> Stella </a:t>
            </a:r>
            <a:r>
              <a:rPr lang="en-US" sz="3600" b="1" dirty="0" err="1">
                <a:solidFill>
                  <a:schemeClr val="accent3">
                    <a:lumMod val="20000"/>
                    <a:lumOff val="80000"/>
                  </a:schemeClr>
                </a:solidFill>
                <a:latin typeface="+mn-lt"/>
              </a:rPr>
              <a:t>Wangui</a:t>
            </a:r>
            <a:r>
              <a:rPr lang="en-US" sz="3600" b="1" dirty="0">
                <a:solidFill>
                  <a:schemeClr val="accent3">
                    <a:lumMod val="20000"/>
                    <a:lumOff val="80000"/>
                  </a:schemeClr>
                </a:solidFill>
                <a:latin typeface="+mn-lt"/>
              </a:rPr>
              <a:t>, Anastacia Lau, </a:t>
            </a:r>
            <a:r>
              <a:rPr lang="en-US" sz="3600" b="1" dirty="0" err="1">
                <a:solidFill>
                  <a:schemeClr val="accent3">
                    <a:lumMod val="20000"/>
                    <a:lumOff val="80000"/>
                  </a:schemeClr>
                </a:solidFill>
                <a:latin typeface="+mn-lt"/>
              </a:rPr>
              <a:t>Joram</a:t>
            </a:r>
            <a:r>
              <a:rPr lang="en-US" sz="3600" b="1" dirty="0">
                <a:solidFill>
                  <a:schemeClr val="accent3">
                    <a:lumMod val="20000"/>
                    <a:lumOff val="80000"/>
                  </a:schemeClr>
                </a:solidFill>
                <a:latin typeface="+mn-lt"/>
              </a:rPr>
              <a:t> </a:t>
            </a:r>
            <a:r>
              <a:rPr lang="en-US" sz="3600" b="1" dirty="0" err="1">
                <a:solidFill>
                  <a:schemeClr val="accent3">
                    <a:lumMod val="20000"/>
                    <a:lumOff val="80000"/>
                  </a:schemeClr>
                </a:solidFill>
                <a:latin typeface="+mn-lt"/>
              </a:rPr>
              <a:t>Jomo</a:t>
            </a:r>
            <a:r>
              <a:rPr lang="en-US" sz="3600" b="1" dirty="0">
                <a:solidFill>
                  <a:schemeClr val="accent3">
                    <a:lumMod val="20000"/>
                    <a:lumOff val="80000"/>
                  </a:schemeClr>
                </a:solidFill>
                <a:latin typeface="+mn-lt"/>
              </a:rPr>
              <a:t>, Stella </a:t>
            </a:r>
            <a:r>
              <a:rPr lang="en-US" sz="3600" b="1" dirty="0" err="1">
                <a:solidFill>
                  <a:schemeClr val="accent3">
                    <a:lumMod val="20000"/>
                    <a:lumOff val="80000"/>
                  </a:schemeClr>
                </a:solidFill>
                <a:latin typeface="+mn-lt"/>
              </a:rPr>
              <a:t>Khavugwi</a:t>
            </a:r>
            <a:r>
              <a:rPr lang="en-US" sz="3600" b="1" dirty="0">
                <a:solidFill>
                  <a:schemeClr val="accent3">
                    <a:lumMod val="20000"/>
                    <a:lumOff val="80000"/>
                  </a:schemeClr>
                </a:solidFill>
                <a:latin typeface="+mn-lt"/>
              </a:rPr>
              <a:t>, Mercy </a:t>
            </a:r>
            <a:r>
              <a:rPr lang="en-US" sz="3600" b="1" dirty="0" err="1">
                <a:solidFill>
                  <a:schemeClr val="accent3">
                    <a:lumMod val="20000"/>
                    <a:lumOff val="80000"/>
                  </a:schemeClr>
                </a:solidFill>
                <a:latin typeface="+mn-lt"/>
              </a:rPr>
              <a:t>Wambui</a:t>
            </a:r>
            <a:r>
              <a:rPr lang="en-US" sz="3600" b="1" dirty="0">
                <a:solidFill>
                  <a:schemeClr val="accent3">
                    <a:lumMod val="20000"/>
                    <a:lumOff val="80000"/>
                  </a:schemeClr>
                </a:solidFill>
                <a:latin typeface="+mn-lt"/>
              </a:rPr>
              <a:t>, Stella </a:t>
            </a:r>
            <a:r>
              <a:rPr lang="en-US" sz="3600" b="1" dirty="0" err="1">
                <a:solidFill>
                  <a:schemeClr val="accent3">
                    <a:lumMod val="20000"/>
                    <a:lumOff val="80000"/>
                  </a:schemeClr>
                </a:solidFill>
                <a:latin typeface="+mn-lt"/>
              </a:rPr>
              <a:t>Kibet</a:t>
            </a:r>
            <a:r>
              <a:rPr lang="en-US" sz="3600" b="1" dirty="0">
                <a:solidFill>
                  <a:schemeClr val="accent3">
                    <a:lumMod val="20000"/>
                    <a:lumOff val="80000"/>
                  </a:schemeClr>
                </a:solidFill>
                <a:latin typeface="+mn-lt"/>
              </a:rPr>
              <a:t> </a:t>
            </a:r>
          </a:p>
        </p:txBody>
      </p:sp>
      <p:sp>
        <p:nvSpPr>
          <p:cNvPr id="24" name="TextBox 23"/>
          <p:cNvSpPr txBox="1"/>
          <p:nvPr/>
        </p:nvSpPr>
        <p:spPr>
          <a:xfrm>
            <a:off x="1280162" y="20025361"/>
            <a:ext cx="3848515" cy="972780"/>
          </a:xfrm>
          <a:prstGeom prst="rect">
            <a:avLst/>
          </a:prstGeom>
          <a:solidFill>
            <a:schemeClr val="accent1">
              <a:lumMod val="40000"/>
              <a:lumOff val="60000"/>
            </a:schemeClr>
          </a:solidFill>
        </p:spPr>
        <p:txBody>
          <a:bodyPr wrap="none" lIns="48971" tIns="24486" rIns="48971" bIns="24486" rtlCol="0">
            <a:spAutoFit/>
          </a:bodyPr>
          <a:lstStyle/>
          <a:p>
            <a:r>
              <a:rPr lang="en-US" sz="2000" dirty="0"/>
              <a:t>Stella </a:t>
            </a:r>
            <a:r>
              <a:rPr lang="en-US" sz="2000" dirty="0" err="1"/>
              <a:t>Kibet</a:t>
            </a:r>
            <a:endParaRPr lang="en-US" sz="2000" dirty="0"/>
          </a:p>
          <a:p>
            <a:r>
              <a:rPr lang="en-US" sz="2000" dirty="0" err="1"/>
              <a:t>Kabarak</a:t>
            </a:r>
            <a:r>
              <a:rPr lang="en-US" sz="2000" dirty="0"/>
              <a:t> University, Family Medicine</a:t>
            </a:r>
          </a:p>
          <a:p>
            <a:r>
              <a:rPr lang="en-US" sz="2000" dirty="0" err="1"/>
              <a:t>Email:stellakibet@kabarak.ac.ke</a:t>
            </a:r>
            <a:endParaRPr lang="en-US" sz="2000" dirty="0"/>
          </a:p>
        </p:txBody>
      </p:sp>
      <p:sp>
        <p:nvSpPr>
          <p:cNvPr id="25" name="TextBox 24"/>
          <p:cNvSpPr txBox="1"/>
          <p:nvPr/>
        </p:nvSpPr>
        <p:spPr>
          <a:xfrm>
            <a:off x="1280161" y="19431001"/>
            <a:ext cx="1450230" cy="557282"/>
          </a:xfrm>
          <a:prstGeom prst="rect">
            <a:avLst/>
          </a:prstGeom>
          <a:noFill/>
        </p:spPr>
        <p:txBody>
          <a:bodyPr wrap="none" lIns="48971" tIns="24486" rIns="48971" bIns="24486" rtlCol="0">
            <a:spAutoFit/>
          </a:bodyPr>
          <a:lstStyle/>
          <a:p>
            <a:r>
              <a:rPr lang="en-US" sz="3200" b="1" dirty="0"/>
              <a:t>Contact</a:t>
            </a:r>
          </a:p>
        </p:txBody>
      </p:sp>
      <p:sp>
        <p:nvSpPr>
          <p:cNvPr id="26" name="TextBox 25"/>
          <p:cNvSpPr txBox="1"/>
          <p:nvPr/>
        </p:nvSpPr>
        <p:spPr>
          <a:xfrm>
            <a:off x="16459200" y="20025359"/>
            <a:ext cx="14630400" cy="1463040"/>
          </a:xfrm>
          <a:prstGeom prst="rect">
            <a:avLst/>
          </a:prstGeom>
          <a:noFill/>
        </p:spPr>
        <p:txBody>
          <a:bodyPr wrap="square" lIns="48971" tIns="48971" rIns="48971" bIns="48971" numCol="1" spcCol="244855" rtlCol="0">
            <a:noAutofit/>
          </a:bodyPr>
          <a:lstStyle/>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r>
              <a:rPr lang="en-US" sz="900" dirty="0"/>
              <a:t>  </a:t>
            </a:r>
          </a:p>
          <a:p>
            <a:pPr marL="244855" indent="-244855">
              <a:buFont typeface="+mj-lt"/>
              <a:buAutoNum type="arabicPeriod"/>
            </a:pPr>
            <a:endParaRPr lang="en-US" sz="900" dirty="0"/>
          </a:p>
        </p:txBody>
      </p:sp>
      <p:sp>
        <p:nvSpPr>
          <p:cNvPr id="27" name="TextBox 26"/>
          <p:cNvSpPr txBox="1"/>
          <p:nvPr/>
        </p:nvSpPr>
        <p:spPr>
          <a:xfrm>
            <a:off x="16459202" y="19431001"/>
            <a:ext cx="2026670" cy="557282"/>
          </a:xfrm>
          <a:prstGeom prst="rect">
            <a:avLst/>
          </a:prstGeom>
          <a:noFill/>
        </p:spPr>
        <p:txBody>
          <a:bodyPr wrap="none" lIns="48971" tIns="24486" rIns="48971" bIns="24486" rtlCol="0">
            <a:spAutoFit/>
          </a:bodyPr>
          <a:lstStyle/>
          <a:p>
            <a:r>
              <a:rPr lang="en-US" sz="3200" b="1" dirty="0"/>
              <a:t>References</a:t>
            </a:r>
          </a:p>
        </p:txBody>
      </p:sp>
      <p:sp>
        <p:nvSpPr>
          <p:cNvPr id="10" name="Text Box 189"/>
          <p:cNvSpPr txBox="1">
            <a:spLocks noChangeArrowheads="1"/>
          </p:cNvSpPr>
          <p:nvPr/>
        </p:nvSpPr>
        <p:spPr bwMode="auto">
          <a:xfrm>
            <a:off x="1097280" y="3346416"/>
            <a:ext cx="9875520" cy="5737775"/>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400" b="1" dirty="0"/>
              <a:t>Objective</a:t>
            </a:r>
            <a:r>
              <a:rPr lang="en-US" sz="2400" dirty="0"/>
              <a:t>: This quality improvement project aimed to enhance the care of patients with diabetes by transitioning them from various outpatient clinics to a dedicated diabetes clinic for long-term follow-up. The project focused on improving continuity of care, medication adherence, and glycemic control.</a:t>
            </a:r>
          </a:p>
          <a:p>
            <a:r>
              <a:rPr lang="en-US" sz="2400" b="1" dirty="0"/>
              <a:t>Methods</a:t>
            </a:r>
            <a:r>
              <a:rPr lang="en-US" sz="2400" dirty="0"/>
              <a:t>: The project, which spanned four months, involved identifying all diabetes patients receiving care at non-specialized outpatient clinics. These patients were systematically moved to the diabetes clinic, where a multidisciplinary team could provide comprehensive, specialized care. The transition process included patient education, coordination with healthcare providers, and review of existing discharge plans to ensure a smooth transfer</a:t>
            </a:r>
          </a:p>
          <a:p>
            <a:r>
              <a:rPr lang="en-US" sz="2400" b="1" dirty="0"/>
              <a:t>Results</a:t>
            </a:r>
            <a:r>
              <a:rPr lang="en-US" sz="2400" dirty="0"/>
              <a:t>: By the end of the four-month period, the project successfully achieved its goal and could serve as a model for other outpatient settings aiming to improve diabetes management.</a:t>
            </a:r>
          </a:p>
        </p:txBody>
      </p:sp>
      <p:sp>
        <p:nvSpPr>
          <p:cNvPr id="32" name="Rectangle 31"/>
          <p:cNvSpPr/>
          <p:nvPr/>
        </p:nvSpPr>
        <p:spPr>
          <a:xfrm>
            <a:off x="1097280" y="2892838"/>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Abstract </a:t>
            </a:r>
          </a:p>
        </p:txBody>
      </p:sp>
      <p:sp>
        <p:nvSpPr>
          <p:cNvPr id="33" name="Rectangle 32"/>
          <p:cNvSpPr/>
          <p:nvPr/>
        </p:nvSpPr>
        <p:spPr>
          <a:xfrm>
            <a:off x="1067005" y="9296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205199" y="3387938"/>
            <a:ext cx="10145711" cy="3521784"/>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Arial" panose="020B0604020202020204" pitchFamily="34" charset="0"/>
                <a:cs typeface="Arial" panose="020B0604020202020204" pitchFamily="34" charset="0"/>
              </a:rPr>
              <a:t>The project is one of 5 collaborative quality improvement projects done simultaneously in Diabetes care done in different clinics within the outpatient service at </a:t>
            </a:r>
            <a:r>
              <a:rPr lang="en-US" sz="2400" dirty="0" err="1">
                <a:latin typeface="Arial" panose="020B0604020202020204" pitchFamily="34" charset="0"/>
                <a:cs typeface="Arial" panose="020B0604020202020204" pitchFamily="34" charset="0"/>
              </a:rPr>
              <a:t>Kijabe</a:t>
            </a:r>
            <a:r>
              <a:rPr lang="en-US" sz="2400" dirty="0">
                <a:latin typeface="Arial" panose="020B0604020202020204" pitchFamily="34" charset="0"/>
                <a:cs typeface="Arial" panose="020B0604020202020204" pitchFamily="34" charset="0"/>
              </a:rPr>
              <a:t> Hospital over a 4-month period. Teams were equipped with QI knowledge through blended virtual training and physical mentoring from their coaches. Weekly meetings to brainstorm on root causes, key drivers, interventions and sustainable action plans were done. A synthesis matrix to identify the most effective measures to bring about improvement was drawn. Interventions deemed to be high yield and low effort were applied and results obtained at the end of the project. </a:t>
            </a:r>
          </a:p>
        </p:txBody>
      </p:sp>
      <p:sp>
        <p:nvSpPr>
          <p:cNvPr id="34" name="Rectangle 33"/>
          <p:cNvSpPr/>
          <p:nvPr/>
        </p:nvSpPr>
        <p:spPr>
          <a:xfrm>
            <a:off x="11201146" y="2917576"/>
            <a:ext cx="10149764"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1907500" y="3404166"/>
            <a:ext cx="9875520" cy="2783120"/>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Arial" panose="020B0604020202020204" pitchFamily="34" charset="0"/>
                <a:cs typeface="Arial" panose="020B0604020202020204" pitchFamily="34" charset="0"/>
              </a:rPr>
              <a:t>Tracking of the number of patients attending the Diabetes clinic was done over a 4-month period, with interventions tested every few weeks. Meetings with staff in the outpatient department , waiting area facelift at the clinic, reminders in clinical spaces and patient involvement were some of the interventions. Despite a natural disaster and nationwide doctors’ strike in government hospitals, the project saw nearly 40% improvement at it’s peak in end of May.</a:t>
            </a:r>
          </a:p>
        </p:txBody>
      </p:sp>
      <p:sp>
        <p:nvSpPr>
          <p:cNvPr id="35" name="Rectangle 34"/>
          <p:cNvSpPr/>
          <p:nvPr/>
        </p:nvSpPr>
        <p:spPr>
          <a:xfrm>
            <a:off x="21907500" y="2946966"/>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Results</a:t>
            </a:r>
          </a:p>
        </p:txBody>
      </p:sp>
      <p:sp>
        <p:nvSpPr>
          <p:cNvPr id="14" name="Text Box 193"/>
          <p:cNvSpPr txBox="1">
            <a:spLocks noChangeArrowheads="1"/>
          </p:cNvSpPr>
          <p:nvPr/>
        </p:nvSpPr>
        <p:spPr bwMode="auto">
          <a:xfrm>
            <a:off x="22649707" y="14522481"/>
            <a:ext cx="8922943" cy="3891116"/>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400" b="1" dirty="0">
                <a:latin typeface="Arial" panose="020B0604020202020204" pitchFamily="34" charset="0"/>
                <a:ea typeface="Cambria Math" panose="02040503050406030204" pitchFamily="18" charset="0"/>
                <a:cs typeface="Arial" panose="020B0604020202020204" pitchFamily="34" charset="0"/>
              </a:rPr>
              <a:t>Key Learning Points</a:t>
            </a:r>
          </a:p>
          <a:p>
            <a:r>
              <a:rPr lang="en-US" sz="2400" dirty="0">
                <a:latin typeface="Arial" panose="020B0604020202020204" pitchFamily="34" charset="0"/>
                <a:ea typeface="Cambria Math" panose="02040503050406030204" pitchFamily="18" charset="0"/>
                <a:cs typeface="Arial" panose="020B0604020202020204" pitchFamily="34" charset="0"/>
              </a:rPr>
              <a:t>Change is possible </a:t>
            </a:r>
          </a:p>
          <a:p>
            <a:r>
              <a:rPr lang="en-US" sz="2400" dirty="0">
                <a:latin typeface="Arial" panose="020B0604020202020204" pitchFamily="34" charset="0"/>
                <a:ea typeface="Cambria Math" panose="02040503050406030204" pitchFamily="18" charset="0"/>
                <a:cs typeface="Arial" panose="020B0604020202020204" pitchFamily="34" charset="0"/>
              </a:rPr>
              <a:t>An attainable target encourages teams to work together</a:t>
            </a:r>
          </a:p>
          <a:p>
            <a:r>
              <a:rPr lang="en-US" sz="2400" dirty="0">
                <a:latin typeface="Arial" panose="020B0604020202020204" pitchFamily="34" charset="0"/>
                <a:ea typeface="Cambria Math" panose="02040503050406030204" pitchFamily="18" charset="0"/>
                <a:cs typeface="Arial" panose="020B0604020202020204" pitchFamily="34" charset="0"/>
              </a:rPr>
              <a:t>Hospital policy for QI helps sustain change</a:t>
            </a:r>
          </a:p>
          <a:p>
            <a:endParaRPr lang="en-US" sz="2400" b="1" dirty="0">
              <a:latin typeface="Arial" panose="020B0604020202020204" pitchFamily="34" charset="0"/>
              <a:ea typeface="Cambria Math" panose="02040503050406030204" pitchFamily="18" charset="0"/>
              <a:cs typeface="Arial" panose="020B0604020202020204" pitchFamily="34" charset="0"/>
            </a:endParaRPr>
          </a:p>
          <a:p>
            <a:r>
              <a:rPr lang="en-US" sz="2400" b="1" dirty="0">
                <a:latin typeface="Arial" panose="020B0604020202020204" pitchFamily="34" charset="0"/>
                <a:ea typeface="Cambria Math" panose="02040503050406030204" pitchFamily="18" charset="0"/>
                <a:cs typeface="Arial" panose="020B0604020202020204" pitchFamily="34" charset="0"/>
              </a:rPr>
              <a:t>Next Steps</a:t>
            </a:r>
          </a:p>
          <a:p>
            <a:r>
              <a:rPr lang="en-US" sz="2400" dirty="0">
                <a:latin typeface="Arial" panose="020B0604020202020204" pitchFamily="34" charset="0"/>
                <a:ea typeface="Cambria Math" panose="02040503050406030204" pitchFamily="18" charset="0"/>
                <a:cs typeface="Arial" panose="020B0604020202020204" pitchFamily="34" charset="0"/>
              </a:rPr>
              <a:t>Expanding improvements to the in-patient department</a:t>
            </a:r>
          </a:p>
          <a:p>
            <a:r>
              <a:rPr lang="en-US" sz="2400" dirty="0">
                <a:latin typeface="Arial" panose="020B0604020202020204" pitchFamily="34" charset="0"/>
                <a:ea typeface="Cambria Math" panose="02040503050406030204" pitchFamily="18" charset="0"/>
                <a:cs typeface="Arial" panose="020B0604020202020204" pitchFamily="34" charset="0"/>
              </a:rPr>
              <a:t>Continuing quality improvements within the DM clinic- TAT, waiting bay facelift, signage and addition of allied staff to expedite services</a:t>
            </a:r>
          </a:p>
        </p:txBody>
      </p:sp>
      <p:sp>
        <p:nvSpPr>
          <p:cNvPr id="36" name="Rectangle 35"/>
          <p:cNvSpPr/>
          <p:nvPr/>
        </p:nvSpPr>
        <p:spPr>
          <a:xfrm>
            <a:off x="22649706" y="13940032"/>
            <a:ext cx="8922944" cy="50999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Sustain Plan</a:t>
            </a:r>
          </a:p>
        </p:txBody>
      </p:sp>
      <p:sp>
        <p:nvSpPr>
          <p:cNvPr id="11" name="Text Box 190"/>
          <p:cNvSpPr txBox="1">
            <a:spLocks noChangeArrowheads="1"/>
          </p:cNvSpPr>
          <p:nvPr/>
        </p:nvSpPr>
        <p:spPr bwMode="auto">
          <a:xfrm>
            <a:off x="1074010" y="9722133"/>
            <a:ext cx="9875520" cy="5060667"/>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lvl="0" eaLnBrk="1" hangingPunct="1"/>
            <a:r>
              <a:rPr lang="en-US" sz="2400" b="1" dirty="0">
                <a:solidFill>
                  <a:schemeClr val="dk1"/>
                </a:solidFill>
                <a:latin typeface="Arial" panose="020B0604020202020204" pitchFamily="34" charset="0"/>
                <a:ea typeface="Calibri"/>
                <a:cs typeface="Arial" panose="020B0604020202020204" pitchFamily="34" charset="0"/>
                <a:sym typeface="Calibri"/>
              </a:rPr>
              <a:t>BACKGROUND</a:t>
            </a:r>
            <a:r>
              <a:rPr lang="en-US" sz="2400" dirty="0">
                <a:solidFill>
                  <a:schemeClr val="dk1"/>
                </a:solidFill>
                <a:latin typeface="Arial" panose="020B0604020202020204" pitchFamily="34" charset="0"/>
                <a:ea typeface="Calibri"/>
                <a:cs typeface="Arial" panose="020B0604020202020204" pitchFamily="34" charset="0"/>
                <a:sym typeface="Calibri"/>
              </a:rPr>
              <a:t>: </a:t>
            </a:r>
            <a:r>
              <a:rPr lang="en-US" sz="2400" dirty="0"/>
              <a:t>Diabetes care requires comprehensive, longitudinal care, preferably at a long-term follow-up clinic. At the general outpatient clinic, inadequate follow-up contributes to insufficient continuity of care, poor medication compliance, poor adherence to dietary modifications, and complications due to poor glycemic control. In contrast, long-term follow-up at a diabetes clinic involves a multidisciplinary team that provides comprehensive care. Increasing the uptake of follow-up at the diabetes clinic from the general outpatient clinic will improve the quality of care for these patients.</a:t>
            </a:r>
            <a:endParaRPr lang="en-US" sz="2400" dirty="0">
              <a:solidFill>
                <a:schemeClr val="dk1"/>
              </a:solidFill>
              <a:latin typeface="Arial" panose="020B0604020202020204" pitchFamily="34" charset="0"/>
              <a:cs typeface="Arial" panose="020B0604020202020204" pitchFamily="34" charset="0"/>
              <a:sym typeface="Calibri"/>
            </a:endParaRPr>
          </a:p>
          <a:p>
            <a:pPr lvl="0" eaLnBrk="1" hangingPunct="1"/>
            <a:endParaRPr lang="en-US" sz="2400" dirty="0">
              <a:solidFill>
                <a:schemeClr val="dk1"/>
              </a:solidFill>
              <a:latin typeface="Arial" panose="020B0604020202020204" pitchFamily="34" charset="0"/>
              <a:cs typeface="Arial" panose="020B0604020202020204" pitchFamily="34" charset="0"/>
              <a:sym typeface="Calibri"/>
            </a:endParaRPr>
          </a:p>
          <a:p>
            <a:pPr lvl="0"/>
            <a:r>
              <a:rPr lang="en-US" sz="2800" b="1" dirty="0">
                <a:solidFill>
                  <a:schemeClr val="dk1"/>
                </a:solidFill>
                <a:latin typeface="Calibri"/>
                <a:cs typeface="Calibri"/>
                <a:sym typeface="Calibri"/>
              </a:rPr>
              <a:t>SMART GOAL</a:t>
            </a:r>
            <a:r>
              <a:rPr lang="en-US" sz="2800" dirty="0">
                <a:solidFill>
                  <a:schemeClr val="dk1"/>
                </a:solidFill>
                <a:latin typeface="Calibri"/>
                <a:cs typeface="Calibri"/>
                <a:sym typeface="Calibri"/>
              </a:rPr>
              <a:t>: </a:t>
            </a:r>
            <a:r>
              <a:rPr lang="en-US" sz="2400" dirty="0">
                <a:solidFill>
                  <a:schemeClr val="dk1"/>
                </a:solidFill>
                <a:latin typeface="Arial" panose="020B0604020202020204" pitchFamily="34" charset="0"/>
                <a:ea typeface="Calibri"/>
                <a:cs typeface="Arial" panose="020B0604020202020204" pitchFamily="34" charset="0"/>
                <a:sym typeface="Calibri"/>
              </a:rPr>
              <a:t>To increase the patient attendance at Diabetes clinic  to 35% in 4 months from March 2024 to June 2024</a:t>
            </a:r>
          </a:p>
          <a:p>
            <a:pPr lvl="0"/>
            <a:endParaRPr lang="en-US" sz="24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13000" y="199166"/>
            <a:ext cx="4314825" cy="1860521"/>
          </a:xfrm>
          <a:prstGeom prst="rect">
            <a:avLst/>
          </a:prstGeom>
        </p:spPr>
      </p:pic>
      <p:pic>
        <p:nvPicPr>
          <p:cNvPr id="42" name="Google Shape;129;p1" descr="A picture containing text, clipart&#10;&#10;Description automatically generated"/>
          <p:cNvPicPr preferRelativeResize="0"/>
          <p:nvPr/>
        </p:nvPicPr>
        <p:blipFill rotWithShape="1">
          <a:blip r:embed="rId3">
            <a:alphaModFix/>
          </a:blip>
          <a:srcRect/>
          <a:stretch/>
        </p:blipFill>
        <p:spPr>
          <a:xfrm>
            <a:off x="6594" y="352806"/>
            <a:ext cx="5403606" cy="1397101"/>
          </a:xfrm>
          <a:prstGeom prst="rect">
            <a:avLst/>
          </a:prstGeom>
          <a:noFill/>
          <a:ln>
            <a:noFill/>
          </a:ln>
        </p:spPr>
      </p:pic>
      <p:sp>
        <p:nvSpPr>
          <p:cNvPr id="19" name="TextBox 18">
            <a:extLst>
              <a:ext uri="{FF2B5EF4-FFF2-40B4-BE49-F238E27FC236}">
                <a16:creationId xmlns:a16="http://schemas.microsoft.com/office/drawing/2014/main" id="{46F6EDC4-E88B-4078-A496-8DCC9AFA149C}"/>
              </a:ext>
            </a:extLst>
          </p:cNvPr>
          <p:cNvSpPr txBox="1"/>
          <p:nvPr/>
        </p:nvSpPr>
        <p:spPr>
          <a:xfrm>
            <a:off x="14401800" y="6934200"/>
            <a:ext cx="5455919" cy="461665"/>
          </a:xfrm>
          <a:prstGeom prst="rect">
            <a:avLst/>
          </a:prstGeom>
          <a:noFill/>
        </p:spPr>
        <p:txBody>
          <a:bodyPr wrap="square" rtlCol="0">
            <a:spAutoFit/>
          </a:bodyPr>
          <a:lstStyle/>
          <a:p>
            <a:r>
              <a:rPr lang="en-US" sz="2400" b="1" dirty="0"/>
              <a:t>PROBLEM ANALYSIS</a:t>
            </a:r>
          </a:p>
        </p:txBody>
      </p:sp>
      <p:sp>
        <p:nvSpPr>
          <p:cNvPr id="8" name="Oval 7">
            <a:extLst>
              <a:ext uri="{FF2B5EF4-FFF2-40B4-BE49-F238E27FC236}">
                <a16:creationId xmlns:a16="http://schemas.microsoft.com/office/drawing/2014/main" id="{6E10C12E-C82F-4EA9-8891-52A000B8C5E1}"/>
              </a:ext>
            </a:extLst>
          </p:cNvPr>
          <p:cNvSpPr/>
          <p:nvPr/>
        </p:nvSpPr>
        <p:spPr>
          <a:xfrm>
            <a:off x="19659600" y="7948583"/>
            <a:ext cx="304800" cy="41551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46F6EDC4-E88B-4078-A496-8DCC9AFA149C}"/>
              </a:ext>
            </a:extLst>
          </p:cNvPr>
          <p:cNvSpPr txBox="1"/>
          <p:nvPr/>
        </p:nvSpPr>
        <p:spPr>
          <a:xfrm>
            <a:off x="13757810" y="18614672"/>
            <a:ext cx="5455919" cy="584775"/>
          </a:xfrm>
          <a:prstGeom prst="rect">
            <a:avLst/>
          </a:prstGeom>
          <a:noFill/>
        </p:spPr>
        <p:txBody>
          <a:bodyPr wrap="square" rtlCol="0">
            <a:spAutoFit/>
          </a:bodyPr>
          <a:lstStyle/>
          <a:p>
            <a:r>
              <a:rPr lang="en-US" sz="3200" b="1" dirty="0"/>
              <a:t>Synthesis Matrix </a:t>
            </a:r>
          </a:p>
        </p:txBody>
      </p:sp>
      <p:pic>
        <p:nvPicPr>
          <p:cNvPr id="9" name="Picture 8">
            <a:extLst>
              <a:ext uri="{FF2B5EF4-FFF2-40B4-BE49-F238E27FC236}">
                <a16:creationId xmlns:a16="http://schemas.microsoft.com/office/drawing/2014/main" id="{C72A3BC3-AC13-420A-B76F-D597922BB73E}"/>
              </a:ext>
            </a:extLst>
          </p:cNvPr>
          <p:cNvPicPr>
            <a:picLocks noChangeAspect="1"/>
          </p:cNvPicPr>
          <p:nvPr/>
        </p:nvPicPr>
        <p:blipFill>
          <a:blip r:embed="rId4"/>
          <a:stretch>
            <a:fillRect/>
          </a:stretch>
        </p:blipFill>
        <p:spPr>
          <a:xfrm>
            <a:off x="11176674" y="7419720"/>
            <a:ext cx="10799203" cy="5551474"/>
          </a:xfrm>
          <a:prstGeom prst="rect">
            <a:avLst/>
          </a:prstGeom>
        </p:spPr>
      </p:pic>
      <p:pic>
        <p:nvPicPr>
          <p:cNvPr id="23" name="Picture 22">
            <a:extLst>
              <a:ext uri="{FF2B5EF4-FFF2-40B4-BE49-F238E27FC236}">
                <a16:creationId xmlns:a16="http://schemas.microsoft.com/office/drawing/2014/main" id="{FA4B0DC1-3C97-4ADA-B3D8-07DC65F2AA43}"/>
              </a:ext>
            </a:extLst>
          </p:cNvPr>
          <p:cNvPicPr>
            <a:picLocks noChangeAspect="1"/>
          </p:cNvPicPr>
          <p:nvPr/>
        </p:nvPicPr>
        <p:blipFill rotWithShape="1">
          <a:blip r:embed="rId5"/>
          <a:srcRect t="5251" r="20822"/>
          <a:stretch/>
        </p:blipFill>
        <p:spPr>
          <a:xfrm>
            <a:off x="941253" y="14859000"/>
            <a:ext cx="9650547" cy="4343400"/>
          </a:xfrm>
          <a:prstGeom prst="rect">
            <a:avLst/>
          </a:prstGeom>
        </p:spPr>
      </p:pic>
      <p:pic>
        <p:nvPicPr>
          <p:cNvPr id="38" name="Picture 37">
            <a:extLst>
              <a:ext uri="{FF2B5EF4-FFF2-40B4-BE49-F238E27FC236}">
                <a16:creationId xmlns:a16="http://schemas.microsoft.com/office/drawing/2014/main" id="{ACC2657E-5606-4F7F-9331-F4E6EEFA012B}"/>
              </a:ext>
            </a:extLst>
          </p:cNvPr>
          <p:cNvPicPr>
            <a:picLocks noChangeAspect="1"/>
          </p:cNvPicPr>
          <p:nvPr/>
        </p:nvPicPr>
        <p:blipFill>
          <a:blip r:embed="rId6"/>
          <a:stretch>
            <a:fillRect/>
          </a:stretch>
        </p:blipFill>
        <p:spPr>
          <a:xfrm>
            <a:off x="11506202" y="12935634"/>
            <a:ext cx="9875522" cy="5855053"/>
          </a:xfrm>
          <a:prstGeom prst="rect">
            <a:avLst/>
          </a:prstGeom>
        </p:spPr>
      </p:pic>
      <p:pic>
        <p:nvPicPr>
          <p:cNvPr id="3" name="Picture 2">
            <a:extLst>
              <a:ext uri="{FF2B5EF4-FFF2-40B4-BE49-F238E27FC236}">
                <a16:creationId xmlns:a16="http://schemas.microsoft.com/office/drawing/2014/main" id="{DB473BE0-DF2C-4AAF-99A3-8FDD37A1F314}"/>
              </a:ext>
            </a:extLst>
          </p:cNvPr>
          <p:cNvPicPr>
            <a:picLocks noChangeAspect="1"/>
          </p:cNvPicPr>
          <p:nvPr/>
        </p:nvPicPr>
        <p:blipFill>
          <a:blip r:embed="rId7"/>
          <a:stretch>
            <a:fillRect/>
          </a:stretch>
        </p:blipFill>
        <p:spPr>
          <a:xfrm>
            <a:off x="22210026" y="6517794"/>
            <a:ext cx="8668355" cy="6130961"/>
          </a:xfrm>
          <a:prstGeom prst="rect">
            <a:avLst/>
          </a:prstGeom>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10753</TotalTime>
  <Words>559</Words>
  <Application>Microsoft Office PowerPoint</Application>
  <PresentationFormat>Custom</PresentationFormat>
  <Paragraphs>40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Jay Larson</dc:creator>
  <dc:description>Quality poster printing
www.genigraphics.com
1-800-790-4001</dc:description>
  <cp:lastModifiedBy>user</cp:lastModifiedBy>
  <cp:revision>143</cp:revision>
  <cp:lastPrinted>2013-02-12T02:21:55Z</cp:lastPrinted>
  <dcterms:created xsi:type="dcterms:W3CDTF">2013-02-10T21:14:48Z</dcterms:created>
  <dcterms:modified xsi:type="dcterms:W3CDTF">2025-03-11T06:52:34Z</dcterms:modified>
</cp:coreProperties>
</file>