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89" r:id="rId7"/>
    <p:sldId id="262" r:id="rId8"/>
    <p:sldId id="288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64" r:id="rId18"/>
    <p:sldId id="280" r:id="rId19"/>
    <p:sldId id="281" r:id="rId20"/>
    <p:sldId id="282" r:id="rId21"/>
    <p:sldId id="283" r:id="rId22"/>
  </p:sldIdLst>
  <p:sldSz cx="18288000" cy="10287000"/>
  <p:notesSz cx="6858000" cy="9144000"/>
  <p:defaultTextStyle>
    <a:defPPr lvl="0">
      <a:defRPr lang="en-U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0" d="100"/>
          <a:sy n="30" d="100"/>
        </p:scale>
        <p:origin x="1005" y="5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13937365557626E-2"/>
          <c:y val="0.10234209755656548"/>
          <c:w val="0.92704727159766842"/>
          <c:h val="0.8449910187007874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No. of Patients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1/3/2024</c:v>
                </c:pt>
                <c:pt idx="1">
                  <c:v>8/3/2024</c:v>
                </c:pt>
                <c:pt idx="2">
                  <c:v>15/03/2024</c:v>
                </c:pt>
                <c:pt idx="3">
                  <c:v>22/03/2024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56</c:v>
                </c:pt>
                <c:pt idx="1">
                  <c:v>45</c:v>
                </c:pt>
                <c:pt idx="2">
                  <c:v>47</c:v>
                </c:pt>
                <c:pt idx="3">
                  <c:v>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A92-4452-8F25-71409000B8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7069104"/>
        <c:axId val="178460960"/>
      </c:lineChart>
      <c:catAx>
        <c:axId val="287069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8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460960"/>
        <c:crosses val="autoZero"/>
        <c:auto val="1"/>
        <c:lblAlgn val="ctr"/>
        <c:lblOffset val="100"/>
        <c:noMultiLvlLbl val="0"/>
      </c:catAx>
      <c:valAx>
        <c:axId val="178460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7069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/>
              <a:t>Date</a:t>
            </a:r>
          </a:p>
        </c:rich>
      </c:tx>
      <c:layout>
        <c:manualLayout>
          <c:xMode val="edge"/>
          <c:yMode val="edge"/>
          <c:x val="0.89689495112323558"/>
          <c:y val="0.918619320027678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5535085888755151E-2"/>
          <c:y val="9.2832033194444552E-2"/>
          <c:w val="0.94446491411124489"/>
          <c:h val="0.7582357589913285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No. of Patients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Sheet1!$A$2:$A$19</c:f>
              <c:strCache>
                <c:ptCount val="16"/>
                <c:pt idx="0">
                  <c:v>1/3/2024</c:v>
                </c:pt>
                <c:pt idx="1">
                  <c:v>8/3/2024</c:v>
                </c:pt>
                <c:pt idx="2">
                  <c:v>15/03/2024</c:v>
                </c:pt>
                <c:pt idx="3">
                  <c:v>22/03/2024</c:v>
                </c:pt>
                <c:pt idx="4">
                  <c:v>29/03/2024</c:v>
                </c:pt>
                <c:pt idx="5">
                  <c:v>5/4/2024</c:v>
                </c:pt>
                <c:pt idx="6">
                  <c:v>12/4/2024</c:v>
                </c:pt>
                <c:pt idx="7">
                  <c:v>19/4/2024</c:v>
                </c:pt>
                <c:pt idx="8">
                  <c:v>26/04/2024</c:v>
                </c:pt>
                <c:pt idx="9">
                  <c:v>3/5/2024</c:v>
                </c:pt>
                <c:pt idx="10">
                  <c:v>10/5/2024</c:v>
                </c:pt>
                <c:pt idx="11">
                  <c:v>17/05/2024</c:v>
                </c:pt>
                <c:pt idx="12">
                  <c:v>24/05/2024</c:v>
                </c:pt>
                <c:pt idx="13">
                  <c:v>31/05/2024</c:v>
                </c:pt>
                <c:pt idx="14">
                  <c:v>7/6/2024</c:v>
                </c:pt>
                <c:pt idx="15">
                  <c:v>14/06/2024</c:v>
                </c:pt>
              </c:strCache>
            </c:str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56</c:v>
                </c:pt>
                <c:pt idx="1">
                  <c:v>45</c:v>
                </c:pt>
                <c:pt idx="2">
                  <c:v>47</c:v>
                </c:pt>
                <c:pt idx="3">
                  <c:v>42</c:v>
                </c:pt>
                <c:pt idx="4">
                  <c:v>31</c:v>
                </c:pt>
                <c:pt idx="5">
                  <c:v>50</c:v>
                </c:pt>
                <c:pt idx="6">
                  <c:v>54</c:v>
                </c:pt>
                <c:pt idx="7">
                  <c:v>51</c:v>
                </c:pt>
                <c:pt idx="8">
                  <c:v>42</c:v>
                </c:pt>
                <c:pt idx="9">
                  <c:v>47</c:v>
                </c:pt>
                <c:pt idx="10">
                  <c:v>42</c:v>
                </c:pt>
                <c:pt idx="11">
                  <c:v>61</c:v>
                </c:pt>
                <c:pt idx="12">
                  <c:v>55</c:v>
                </c:pt>
                <c:pt idx="13">
                  <c:v>69</c:v>
                </c:pt>
                <c:pt idx="14">
                  <c:v>53</c:v>
                </c:pt>
                <c:pt idx="15">
                  <c:v>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184-4636-B98D-6BD7FC2A32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0946576"/>
        <c:axId val="251843936"/>
      </c:lineChart>
      <c:catAx>
        <c:axId val="390946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1843936"/>
        <c:crosses val="autoZero"/>
        <c:auto val="1"/>
        <c:lblAlgn val="ctr"/>
        <c:lblOffset val="100"/>
        <c:noMultiLvlLbl val="0"/>
      </c:catAx>
      <c:valAx>
        <c:axId val="251843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0946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0.76384</cdr:x>
      <cdr:y>0.1014</cdr:y>
    </cdr:from>
    <cdr:to>
      <cdr:x>0.83483</cdr:x>
      <cdr:y>0.1531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4BB01A3-FABF-42F4-9D23-B3EF7C4152AB}"/>
            </a:ext>
          </a:extLst>
        </cdr:cNvPr>
        <cdr:cNvSpPr txBox="1"/>
      </cdr:nvSpPr>
      <cdr:spPr>
        <a:xfrm xmlns:a="http://schemas.openxmlformats.org/drawingml/2006/main">
          <a:off x="9838946" y="905486"/>
          <a:ext cx="914396" cy="461664"/>
        </a:xfrm>
        <a:prstGeom xmlns:a="http://schemas.openxmlformats.org/drawingml/2006/main" prst="rect">
          <a:avLst/>
        </a:prstGeom>
        <a:ln xmlns:a="http://schemas.openxmlformats.org/drawingml/2006/main" w="28575">
          <a:solidFill>
            <a:schemeClr val="bg2">
              <a:lumMod val="10000"/>
            </a:schemeClr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400" dirty="0">
              <a:highlight>
                <a:srgbClr val="FFFF00"/>
              </a:highlight>
            </a:rPr>
            <a:t>end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K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3A215-A387-3C49-871D-587BFD3376D3}" type="datetimeFigureOut">
              <a:rPr lang="en-KE" smtClean="0"/>
              <a:t>02/08/2025</a:t>
            </a:fld>
            <a:endParaRPr lang="en-K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K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K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K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D5E625-3D18-1645-B0C1-30BD90EFC581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4202416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D5E625-3D18-1645-B0C1-30BD90EFC581}" type="slidenum">
              <a:rPr lang="en-KE" smtClean="0"/>
              <a:t>4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2719904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D5E625-3D18-1645-B0C1-30BD90EFC581}" type="slidenum">
              <a:rPr lang="en-KE" smtClean="0"/>
              <a:t>9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2912251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887" t="387" r="3976" b="26882"/>
          <a:stretch>
            <a:fillRect/>
          </a:stretch>
        </p:blipFill>
        <p:spPr>
          <a:xfrm>
            <a:off x="-842318" y="3952780"/>
            <a:ext cx="10805264" cy="690903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17" r="248" b="750"/>
          <a:stretch>
            <a:fillRect/>
          </a:stretch>
        </p:blipFill>
        <p:spPr>
          <a:xfrm>
            <a:off x="-842318" y="1647217"/>
            <a:ext cx="5546768" cy="9616884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6544172" y="1943100"/>
            <a:ext cx="10670430" cy="4847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595"/>
              </a:lnSpc>
            </a:pPr>
            <a:r>
              <a:rPr lang="en-US" sz="11347" dirty="0">
                <a:solidFill>
                  <a:srgbClr val="231F20"/>
                </a:solidFill>
                <a:latin typeface="HK Grotesk Bold Bold"/>
              </a:rPr>
              <a:t>Moving DM Patients to DM Clinic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411200" y="6274356"/>
            <a:ext cx="4440839" cy="1118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dirty="0">
                <a:solidFill>
                  <a:srgbClr val="231F20"/>
                </a:solidFill>
                <a:latin typeface="HK Grotesk Light"/>
              </a:rPr>
              <a:t>Quality Improvement</a:t>
            </a:r>
          </a:p>
          <a:p>
            <a:pPr>
              <a:lnSpc>
                <a:spcPts val="4480"/>
              </a:lnSpc>
            </a:pPr>
            <a:r>
              <a:rPr lang="en-US" sz="3200" dirty="0">
                <a:solidFill>
                  <a:srgbClr val="231F20"/>
                </a:solidFill>
                <a:latin typeface="HK Grotesk Light"/>
              </a:rPr>
              <a:t>2024 Diabetes Cohort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D3BC95-226E-40C2-737E-25537A9E6AF9}"/>
              </a:ext>
            </a:extLst>
          </p:cNvPr>
          <p:cNvGrpSpPr/>
          <p:nvPr/>
        </p:nvGrpSpPr>
        <p:grpSpPr>
          <a:xfrm>
            <a:off x="14086676" y="8586962"/>
            <a:ext cx="3568091" cy="1841500"/>
            <a:chOff x="14086676" y="8586962"/>
            <a:chExt cx="3568091" cy="1841500"/>
          </a:xfrm>
        </p:grpSpPr>
        <p:pic>
          <p:nvPicPr>
            <p:cNvPr id="11" name="Picture 4">
              <a:extLst>
                <a:ext uri="{FF2B5EF4-FFF2-40B4-BE49-F238E27FC236}">
                  <a16:creationId xmlns:a16="http://schemas.microsoft.com/office/drawing/2014/main" id="{28DD9C30-C8E7-C6C3-B31F-48097C8BB7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54400" y="9029700"/>
              <a:ext cx="1500367" cy="10059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0E2633A-65FA-22F6-7AC9-3A22F383569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086676" y="8586962"/>
              <a:ext cx="2372372" cy="1841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514600" y="736621"/>
            <a:ext cx="11820175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7200" dirty="0">
                <a:solidFill>
                  <a:srgbClr val="231F20"/>
                </a:solidFill>
                <a:latin typeface="HK Grotesk Bold"/>
              </a:rPr>
              <a:t>CURRENT STATE OF ANALYSIS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-14248717" y="-579317"/>
            <a:ext cx="18858133" cy="11030178"/>
            <a:chOff x="0" y="0"/>
            <a:chExt cx="25144178" cy="14706903"/>
          </a:xfrm>
        </p:grpSpPr>
        <p:sp>
          <p:nvSpPr>
            <p:cNvPr id="6" name="AutoShape 6"/>
            <p:cNvSpPr/>
            <p:nvPr/>
          </p:nvSpPr>
          <p:spPr>
            <a:xfrm>
              <a:off x="21795704" y="0"/>
              <a:ext cx="32032" cy="14706903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</p:sp>
        <p:sp>
          <p:nvSpPr>
            <p:cNvPr id="7" name="AutoShape 7"/>
            <p:cNvSpPr/>
            <p:nvPr/>
          </p:nvSpPr>
          <p:spPr>
            <a:xfrm>
              <a:off x="25112145" y="0"/>
              <a:ext cx="32032" cy="14706903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</p:sp>
        <p:sp>
          <p:nvSpPr>
            <p:cNvPr id="8" name="AutoShape 8"/>
            <p:cNvSpPr/>
            <p:nvPr/>
          </p:nvSpPr>
          <p:spPr>
            <a:xfrm rot="-5400000">
              <a:off x="12556073" y="-9626701"/>
              <a:ext cx="32032" cy="25144178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</p:sp>
        <p:sp>
          <p:nvSpPr>
            <p:cNvPr id="9" name="AutoShape 9"/>
            <p:cNvSpPr/>
            <p:nvPr/>
          </p:nvSpPr>
          <p:spPr>
            <a:xfrm rot="-5400000">
              <a:off x="12556073" y="-6536199"/>
              <a:ext cx="32032" cy="25144178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</p:sp>
        <p:sp>
          <p:nvSpPr>
            <p:cNvPr id="10" name="AutoShape 10"/>
            <p:cNvSpPr/>
            <p:nvPr/>
          </p:nvSpPr>
          <p:spPr>
            <a:xfrm rot="-5400000">
              <a:off x="12556073" y="-3445697"/>
              <a:ext cx="32032" cy="25144178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</p:sp>
        <p:sp>
          <p:nvSpPr>
            <p:cNvPr id="11" name="AutoShape 11"/>
            <p:cNvSpPr/>
            <p:nvPr/>
          </p:nvSpPr>
          <p:spPr>
            <a:xfrm rot="-5400000">
              <a:off x="12556073" y="-355195"/>
              <a:ext cx="32032" cy="25144178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</p:sp>
      </p:grpSp>
      <p:sp>
        <p:nvSpPr>
          <p:cNvPr id="13" name="TextBox 4">
            <a:extLst>
              <a:ext uri="{FF2B5EF4-FFF2-40B4-BE49-F238E27FC236}">
                <a16:creationId xmlns:a16="http://schemas.microsoft.com/office/drawing/2014/main" id="{5AA2626B-AC3B-AED4-2EA6-B631F3994406}"/>
              </a:ext>
            </a:extLst>
          </p:cNvPr>
          <p:cNvSpPr txBox="1"/>
          <p:nvPr/>
        </p:nvSpPr>
        <p:spPr>
          <a:xfrm>
            <a:off x="1028700" y="8924925"/>
            <a:ext cx="15266002" cy="1103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FF0000"/>
                </a:solidFill>
                <a:latin typeface="HK Grotesk Light"/>
              </a:rPr>
              <a:t>Based on the analysis, what are the root causes of your problem?</a:t>
            </a:r>
          </a:p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FF0000"/>
                </a:solidFill>
                <a:latin typeface="HK Grotesk Light"/>
              </a:rPr>
              <a:t>How did you </a:t>
            </a:r>
            <a:r>
              <a:rPr lang="en-US" sz="2100" dirty="0" err="1">
                <a:solidFill>
                  <a:srgbClr val="FF0000"/>
                </a:solidFill>
                <a:latin typeface="HK Grotesk Light"/>
              </a:rPr>
              <a:t>analyse</a:t>
            </a:r>
            <a:r>
              <a:rPr lang="en-US" sz="2100" dirty="0">
                <a:solidFill>
                  <a:srgbClr val="FF0000"/>
                </a:solidFill>
                <a:latin typeface="HK Grotesk Light"/>
              </a:rPr>
              <a:t>?</a:t>
            </a:r>
          </a:p>
          <a:p>
            <a:pPr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231F20"/>
              </a:solidFill>
              <a:latin typeface="HK Grotesk Light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B134E44-BAC7-DEA4-FCB0-AE17E6B06B71}"/>
              </a:ext>
            </a:extLst>
          </p:cNvPr>
          <p:cNvGrpSpPr/>
          <p:nvPr/>
        </p:nvGrpSpPr>
        <p:grpSpPr>
          <a:xfrm>
            <a:off x="14086676" y="8586962"/>
            <a:ext cx="3568091" cy="1841500"/>
            <a:chOff x="14086676" y="8586962"/>
            <a:chExt cx="3568091" cy="1841500"/>
          </a:xfrm>
        </p:grpSpPr>
        <p:pic>
          <p:nvPicPr>
            <p:cNvPr id="15" name="Picture 4">
              <a:extLst>
                <a:ext uri="{FF2B5EF4-FFF2-40B4-BE49-F238E27FC236}">
                  <a16:creationId xmlns:a16="http://schemas.microsoft.com/office/drawing/2014/main" id="{43334BB0-AEA1-2F2B-DA9F-0E217EB0DD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54400" y="9029700"/>
              <a:ext cx="1500367" cy="10059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9FBF6D2-7753-6E28-AB21-6553EA736C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086676" y="8586962"/>
              <a:ext cx="2372372" cy="18415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A0CB5DA8-146D-4C2F-9793-04B26D7981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440" y="2141794"/>
            <a:ext cx="10744200" cy="559800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748BB-5611-4329-A5F7-1755EC96E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State Analysis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954FB7-6B4D-46E7-8E23-ED43FE253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240" y="1417638"/>
            <a:ext cx="9433560" cy="55165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D54DBE-B2B0-4F8C-85A6-47133FB285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440" y="1393388"/>
            <a:ext cx="7147560" cy="599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512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3112021">
            <a:off x="15232206" y="3530850"/>
            <a:ext cx="7018395" cy="419827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1019175"/>
            <a:ext cx="16832356" cy="1099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40"/>
              </a:lnSpc>
            </a:pPr>
            <a:r>
              <a:rPr lang="en-US" sz="7200">
                <a:solidFill>
                  <a:srgbClr val="231F20"/>
                </a:solidFill>
                <a:latin typeface="HK Grotesk Bold"/>
              </a:rPr>
              <a:t>MAIN ROOT CAUSES AND KEY DRIVERS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8924925"/>
            <a:ext cx="15266002" cy="1475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FF0000"/>
                </a:solidFill>
                <a:latin typeface="HK Grotesk Light"/>
              </a:rPr>
              <a:t>Which causes did you focus on for your project? Why?</a:t>
            </a:r>
          </a:p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FF0000"/>
                </a:solidFill>
                <a:latin typeface="HK Grotesk Light"/>
              </a:rPr>
              <a:t>Did the key drivers change as you progressed through your project?</a:t>
            </a:r>
          </a:p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FF0000"/>
                </a:solidFill>
                <a:latin typeface="HK Grotesk Light"/>
              </a:rPr>
              <a:t>Did you discontinue any?</a:t>
            </a:r>
          </a:p>
          <a:p>
            <a:pPr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FF0000"/>
              </a:solidFill>
              <a:latin typeface="HK Grotesk Light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8218CF5-9515-EC40-78E4-C3B5D147E9B0}"/>
              </a:ext>
            </a:extLst>
          </p:cNvPr>
          <p:cNvGrpSpPr/>
          <p:nvPr/>
        </p:nvGrpSpPr>
        <p:grpSpPr>
          <a:xfrm>
            <a:off x="14086676" y="8586962"/>
            <a:ext cx="3568091" cy="1841500"/>
            <a:chOff x="14086676" y="8586962"/>
            <a:chExt cx="3568091" cy="1841500"/>
          </a:xfrm>
        </p:grpSpPr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35BCD408-CAF3-09E0-D49A-EE9B2D28FA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54400" y="9029700"/>
              <a:ext cx="1500367" cy="10059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A38CD6E-AFC1-5968-47BD-275306D9E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086676" y="8586962"/>
              <a:ext cx="2372372" cy="1841500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9DDC3FBF-A9AE-471D-9E3F-A14E95E5A9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0680" y="2208355"/>
            <a:ext cx="12994957" cy="628861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2254A-C2FF-45F7-85D1-96B06863E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658" y="228600"/>
            <a:ext cx="10454640" cy="1143000"/>
          </a:xfr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r>
              <a:rPr lang="en-US" dirty="0"/>
              <a:t>Main Root Causes and Key Drivers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DBEE9D-499A-42D7-ABCF-A4392E36651A}"/>
              </a:ext>
            </a:extLst>
          </p:cNvPr>
          <p:cNvSpPr txBox="1"/>
          <p:nvPr/>
        </p:nvSpPr>
        <p:spPr>
          <a:xfrm flipH="1">
            <a:off x="2941318" y="2255520"/>
            <a:ext cx="5227321" cy="4031873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  <a:highlight>
                  <a:srgbClr val="800000"/>
                </a:highlight>
              </a:rPr>
              <a:t>Root Causes- Key Focus Areas</a:t>
            </a:r>
          </a:p>
          <a:p>
            <a:pPr marL="342900" indent="-342900">
              <a:buAutoNum type="arabicPeriod"/>
            </a:pPr>
            <a:r>
              <a:rPr lang="en-US" sz="3200" dirty="0"/>
              <a:t>Lack of awareness of DM clinic</a:t>
            </a:r>
          </a:p>
          <a:p>
            <a:pPr marL="342900" indent="-342900">
              <a:buAutoNum type="arabicPeriod"/>
            </a:pPr>
            <a:r>
              <a:rPr lang="en-US" sz="3200" dirty="0"/>
              <a:t>Clinicians not setting return dates to DM clinic</a:t>
            </a:r>
          </a:p>
          <a:p>
            <a:pPr marL="342900" indent="-342900">
              <a:buAutoNum type="arabicPeriod"/>
            </a:pPr>
            <a:r>
              <a:rPr lang="en-US" sz="3200" dirty="0"/>
              <a:t>Triage nurses not triaging and referring appropriately </a:t>
            </a:r>
          </a:p>
          <a:p>
            <a:pPr marL="342900" indent="-342900">
              <a:buAutoNum type="arabicPeriod"/>
            </a:pPr>
            <a:r>
              <a:rPr lang="en-US" sz="3200" dirty="0"/>
              <a:t>Long TAT at DM clinic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F436950-6A0C-47FD-B706-79B4083343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687359"/>
              </p:ext>
            </p:extLst>
          </p:nvPr>
        </p:nvGraphicFramePr>
        <p:xfrm>
          <a:off x="10500360" y="1417638"/>
          <a:ext cx="6781800" cy="7062215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99000" endPos="6000" dist="50800" dir="5400000" sy="-100000" algn="bl" rotWithShape="0"/>
                </a:effectLst>
                <a:tableStyleId>{16D9F66E-5EB9-4882-86FB-DCBF35E3C3E4}</a:tableStyleId>
              </a:tblPr>
              <a:tblGrid>
                <a:gridCol w="6781800">
                  <a:extLst>
                    <a:ext uri="{9D8B030D-6E8A-4147-A177-3AD203B41FA5}">
                      <a16:colId xmlns:a16="http://schemas.microsoft.com/office/drawing/2014/main" val="2829503677"/>
                    </a:ext>
                  </a:extLst>
                </a:gridCol>
              </a:tblGrid>
              <a:tr h="1190106">
                <a:tc>
                  <a:txBody>
                    <a:bodyPr/>
                    <a:lstStyle/>
                    <a:p>
                      <a:r>
                        <a:rPr lang="en-US" sz="3200" b="1" dirty="0"/>
                        <a:t>CME with outpatient nursing team to spread awareness and invite collaboration with the referrals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  <a:alpha val="4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494558"/>
                  </a:ext>
                </a:extLst>
              </a:tr>
              <a:tr h="1190106">
                <a:tc>
                  <a:txBody>
                    <a:bodyPr/>
                    <a:lstStyle/>
                    <a:p>
                      <a:r>
                        <a:rPr lang="en-US" sz="3200" b="1" dirty="0"/>
                        <a:t>Advert over public address to raise awareness of DM clinic services among patients + waiting area facelift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  <a:alpha val="4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266561"/>
                  </a:ext>
                </a:extLst>
              </a:tr>
              <a:tr h="672668">
                <a:tc>
                  <a:txBody>
                    <a:bodyPr/>
                    <a:lstStyle/>
                    <a:p>
                      <a:r>
                        <a:rPr lang="en-US" sz="3200" b="1" dirty="0"/>
                        <a:t>Collaboration with cashiers for referrals at entry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  <a:alpha val="4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2864132"/>
                  </a:ext>
                </a:extLst>
              </a:tr>
              <a:tr h="1190106">
                <a:tc>
                  <a:txBody>
                    <a:bodyPr/>
                    <a:lstStyle/>
                    <a:p>
                      <a:r>
                        <a:rPr lang="en-US" sz="3200" b="1" dirty="0"/>
                        <a:t>Collaboration with lab team to reduce long TAT of DM clinic requests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  <a:alpha val="4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257064"/>
                  </a:ext>
                </a:extLst>
              </a:tr>
              <a:tr h="629549">
                <a:tc>
                  <a:txBody>
                    <a:bodyPr/>
                    <a:lstStyle/>
                    <a:p>
                      <a:r>
                        <a:rPr lang="en-US" sz="3200" b="1" dirty="0"/>
                        <a:t>Reminders in all clinical areas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  <a:alpha val="4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114699"/>
                  </a:ext>
                </a:extLst>
              </a:tr>
              <a:tr h="629549">
                <a:tc>
                  <a:txBody>
                    <a:bodyPr/>
                    <a:lstStyle/>
                    <a:p>
                      <a:r>
                        <a:rPr lang="en-US" sz="3200" b="1" dirty="0"/>
                        <a:t>Reminders in clinician </a:t>
                      </a:r>
                      <a:r>
                        <a:rPr lang="en-US" sz="3200" b="1" dirty="0" err="1"/>
                        <a:t>Whatsapp</a:t>
                      </a:r>
                      <a:r>
                        <a:rPr lang="en-US" sz="3200" b="1" dirty="0"/>
                        <a:t> groups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  <a:alpha val="4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397248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0C771A7-B4BA-44F6-B0E8-BE5943B92B1A}"/>
              </a:ext>
            </a:extLst>
          </p:cNvPr>
          <p:cNvCxnSpPr>
            <a:cxnSpLocks/>
          </p:cNvCxnSpPr>
          <p:nvPr/>
        </p:nvCxnSpPr>
        <p:spPr>
          <a:xfrm flipV="1">
            <a:off x="8197214" y="1767222"/>
            <a:ext cx="2141220" cy="14947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F7DA50E-C742-4B91-AFFF-5829000AE64D}"/>
              </a:ext>
            </a:extLst>
          </p:cNvPr>
          <p:cNvCxnSpPr>
            <a:cxnSpLocks/>
          </p:cNvCxnSpPr>
          <p:nvPr/>
        </p:nvCxnSpPr>
        <p:spPr>
          <a:xfrm flipV="1">
            <a:off x="8119109" y="4023360"/>
            <a:ext cx="2297431" cy="457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E569BF2-3E64-4AA3-A490-9C84A689BA93}"/>
              </a:ext>
            </a:extLst>
          </p:cNvPr>
          <p:cNvCxnSpPr>
            <a:cxnSpLocks/>
          </p:cNvCxnSpPr>
          <p:nvPr/>
        </p:nvCxnSpPr>
        <p:spPr>
          <a:xfrm>
            <a:off x="8168639" y="4587240"/>
            <a:ext cx="2331721" cy="1219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00D9951-AED7-4F57-8ADB-D8C58DF841AF}"/>
              </a:ext>
            </a:extLst>
          </p:cNvPr>
          <p:cNvCxnSpPr>
            <a:cxnSpLocks/>
          </p:cNvCxnSpPr>
          <p:nvPr/>
        </p:nvCxnSpPr>
        <p:spPr>
          <a:xfrm>
            <a:off x="8252459" y="5341621"/>
            <a:ext cx="2331721" cy="14105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96E2ADC-4BAE-4DFA-9B0A-96AFB4F1E6BF}"/>
              </a:ext>
            </a:extLst>
          </p:cNvPr>
          <p:cNvCxnSpPr>
            <a:cxnSpLocks/>
          </p:cNvCxnSpPr>
          <p:nvPr/>
        </p:nvCxnSpPr>
        <p:spPr>
          <a:xfrm>
            <a:off x="8119109" y="5693033"/>
            <a:ext cx="2297431" cy="2338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96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3112021">
            <a:off x="13728646" y="1568975"/>
            <a:ext cx="9939987" cy="594592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1019175"/>
            <a:ext cx="16230600" cy="1099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40"/>
              </a:lnSpc>
            </a:pPr>
            <a:r>
              <a:rPr lang="en-US" sz="7200">
                <a:solidFill>
                  <a:srgbClr val="231F20"/>
                </a:solidFill>
                <a:latin typeface="HK Grotesk Bold"/>
              </a:rPr>
              <a:t>INTERVENTIONS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8924925"/>
            <a:ext cx="15266002" cy="1475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FF0000"/>
                </a:solidFill>
                <a:latin typeface="HK Grotesk Light"/>
              </a:rPr>
              <a:t>How did your interventions relate to your key drivers?</a:t>
            </a:r>
          </a:p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FF0000"/>
                </a:solidFill>
                <a:latin typeface="HK Grotesk Light"/>
              </a:rPr>
              <a:t>Which ones were the most impactful?</a:t>
            </a:r>
          </a:p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FF0000"/>
                </a:solidFill>
                <a:latin typeface="HK Grotesk Light"/>
              </a:rPr>
              <a:t>Are there interventions you did that didn’t work?</a:t>
            </a:r>
          </a:p>
          <a:p>
            <a:pPr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FF0000"/>
              </a:solidFill>
              <a:latin typeface="HK Grotesk Ligh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2364105"/>
            <a:ext cx="14329877" cy="4296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endParaRPr sz="3200" dirty="0">
              <a:solidFill>
                <a:srgbClr val="231F20"/>
              </a:solidFill>
              <a:latin typeface="HK Grotesk Light"/>
            </a:endParaRPr>
          </a:p>
          <a:p>
            <a:pPr algn="ctr">
              <a:lnSpc>
                <a:spcPts val="6720"/>
              </a:lnSpc>
            </a:pPr>
            <a:r>
              <a:rPr lang="en-US" sz="3200" dirty="0">
                <a:solidFill>
                  <a:srgbClr val="231F20"/>
                </a:solidFill>
                <a:latin typeface="HK Grotesk Light"/>
              </a:rPr>
              <a:t>Display your key driver diagram with the interventions you want to review.  Include reliability levels and maturity bars, barriers or abandoned.  Show pictures of your interventions if available.</a:t>
            </a:r>
          </a:p>
          <a:p>
            <a:pPr algn="ctr">
              <a:lnSpc>
                <a:spcPts val="6720"/>
              </a:lnSpc>
            </a:pPr>
            <a:endParaRPr lang="en-US" sz="5600" dirty="0">
              <a:solidFill>
                <a:srgbClr val="231F20"/>
              </a:solidFill>
              <a:latin typeface="HK Grotesk Bold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92958B1-A746-4A5D-241F-563DE477501A}"/>
              </a:ext>
            </a:extLst>
          </p:cNvPr>
          <p:cNvGrpSpPr/>
          <p:nvPr/>
        </p:nvGrpSpPr>
        <p:grpSpPr>
          <a:xfrm>
            <a:off x="14086676" y="8586962"/>
            <a:ext cx="3568091" cy="1841500"/>
            <a:chOff x="14086676" y="8586962"/>
            <a:chExt cx="3568091" cy="1841500"/>
          </a:xfrm>
        </p:grpSpPr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9D22B5AA-002E-A95A-2D42-D8343E142D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54400" y="9029700"/>
              <a:ext cx="1500367" cy="10059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6981216-7312-4C36-5452-642BC3821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086676" y="8586962"/>
              <a:ext cx="2372372" cy="1841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E378E5-A483-4C61-A241-887657D3C190}"/>
              </a:ext>
            </a:extLst>
          </p:cNvPr>
          <p:cNvSpPr txBox="1"/>
          <p:nvPr/>
        </p:nvSpPr>
        <p:spPr>
          <a:xfrm>
            <a:off x="9601202" y="274638"/>
            <a:ext cx="6294118" cy="8477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Member</a:t>
            </a:r>
            <a:r>
              <a:rPr lang="en-US" sz="4909" b="1" dirty="0"/>
              <a:t> Responsible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B38C3C-202B-4A61-855F-5FBBFB5D7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884670" cy="1143000"/>
          </a:xfrm>
          <a:solidFill>
            <a:schemeClr val="accent1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Interventions</a:t>
            </a:r>
            <a:endParaRPr lang="en-US" sz="48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6E5641F-F7BD-48B6-8AA7-E9219A1D37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745007"/>
              </p:ext>
            </p:extLst>
          </p:nvPr>
        </p:nvGraphicFramePr>
        <p:xfrm>
          <a:off x="457200" y="1600200"/>
          <a:ext cx="6781800" cy="6697841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99000" endPos="6000" dist="50800" dir="5400000" sy="-100000" algn="bl" rotWithShape="0"/>
                </a:effectLst>
                <a:tableStyleId>{16D9F66E-5EB9-4882-86FB-DCBF35E3C3E4}</a:tableStyleId>
              </a:tblPr>
              <a:tblGrid>
                <a:gridCol w="6781800">
                  <a:extLst>
                    <a:ext uri="{9D8B030D-6E8A-4147-A177-3AD203B41FA5}">
                      <a16:colId xmlns:a16="http://schemas.microsoft.com/office/drawing/2014/main" val="3753289777"/>
                    </a:ext>
                  </a:extLst>
                </a:gridCol>
              </a:tblGrid>
              <a:tr h="1190106">
                <a:tc>
                  <a:txBody>
                    <a:bodyPr/>
                    <a:lstStyle/>
                    <a:p>
                      <a:r>
                        <a:rPr lang="en-US" sz="3200" b="1" dirty="0"/>
                        <a:t>CME with outpatient nursing team to spread awareness and invite collaboration with the referrals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  <a:alpha val="4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627620"/>
                  </a:ext>
                </a:extLst>
              </a:tr>
              <a:tr h="1190106">
                <a:tc>
                  <a:txBody>
                    <a:bodyPr/>
                    <a:lstStyle/>
                    <a:p>
                      <a:r>
                        <a:rPr lang="en-US" sz="3200" b="1" dirty="0"/>
                        <a:t>DM Clinic waiting area facelift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  <a:alpha val="4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5452465"/>
                  </a:ext>
                </a:extLst>
              </a:tr>
              <a:tr h="672668">
                <a:tc>
                  <a:txBody>
                    <a:bodyPr/>
                    <a:lstStyle/>
                    <a:p>
                      <a:r>
                        <a:rPr lang="en-US" sz="3200" b="1" dirty="0"/>
                        <a:t>Collaboration with cashiers for referrals at entry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  <a:alpha val="4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518954"/>
                  </a:ext>
                </a:extLst>
              </a:tr>
              <a:tr h="1190106">
                <a:tc>
                  <a:txBody>
                    <a:bodyPr/>
                    <a:lstStyle/>
                    <a:p>
                      <a:r>
                        <a:rPr lang="en-US" sz="3200" b="1" dirty="0"/>
                        <a:t>Collaboration with lab team to reduce long TAT of DM clinic requests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  <a:alpha val="4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344568"/>
                  </a:ext>
                </a:extLst>
              </a:tr>
              <a:tr h="629549">
                <a:tc>
                  <a:txBody>
                    <a:bodyPr/>
                    <a:lstStyle/>
                    <a:p>
                      <a:r>
                        <a:rPr lang="en-US" sz="3200" b="1" dirty="0"/>
                        <a:t>Reminders in all clinical areas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  <a:alpha val="4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507407"/>
                  </a:ext>
                </a:extLst>
              </a:tr>
              <a:tr h="629549">
                <a:tc>
                  <a:txBody>
                    <a:bodyPr/>
                    <a:lstStyle/>
                    <a:p>
                      <a:r>
                        <a:rPr lang="en-US" sz="3200" b="1" dirty="0"/>
                        <a:t>Reminders in clinician </a:t>
                      </a:r>
                      <a:r>
                        <a:rPr lang="en-US" sz="3200" b="1" dirty="0" err="1"/>
                        <a:t>Whatsapp</a:t>
                      </a:r>
                      <a:r>
                        <a:rPr lang="en-US" sz="3200" b="1" dirty="0"/>
                        <a:t> groups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  <a:alpha val="4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70905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A22F773-C695-48AA-99B6-F44BB2F4B1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415783"/>
              </p:ext>
            </p:extLst>
          </p:nvPr>
        </p:nvGraphicFramePr>
        <p:xfrm>
          <a:off x="9585960" y="1629848"/>
          <a:ext cx="6781800" cy="5502084"/>
        </p:xfrm>
        <a:graphic>
          <a:graphicData uri="http://schemas.openxmlformats.org/drawingml/2006/table">
            <a:tbl>
              <a:tblPr firstRow="1" bandRow="1">
                <a:effectLst>
                  <a:reflection blurRad="12700" stA="99000" endPos="6000" dist="50800" dir="5400000" sy="-100000" algn="bl" rotWithShape="0"/>
                </a:effectLst>
                <a:tableStyleId>{16D9F66E-5EB9-4882-86FB-DCBF35E3C3E4}</a:tableStyleId>
              </a:tblPr>
              <a:tblGrid>
                <a:gridCol w="6781800">
                  <a:extLst>
                    <a:ext uri="{9D8B030D-6E8A-4147-A177-3AD203B41FA5}">
                      <a16:colId xmlns:a16="http://schemas.microsoft.com/office/drawing/2014/main" val="3753289777"/>
                    </a:ext>
                  </a:extLst>
                </a:gridCol>
              </a:tblGrid>
              <a:tr h="1190106">
                <a:tc>
                  <a:txBody>
                    <a:bodyPr/>
                    <a:lstStyle/>
                    <a:p>
                      <a:r>
                        <a:rPr lang="en-US" sz="3200" b="1" dirty="0"/>
                        <a:t>Jennifer, Stella K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  <a:alpha val="4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627620"/>
                  </a:ext>
                </a:extLst>
              </a:tr>
              <a:tr h="1190106">
                <a:tc>
                  <a:txBody>
                    <a:bodyPr/>
                    <a:lstStyle/>
                    <a:p>
                      <a:r>
                        <a:rPr lang="en-US" sz="3200" b="1" dirty="0"/>
                        <a:t>ALL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  <a:alpha val="4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5452465"/>
                  </a:ext>
                </a:extLst>
              </a:tr>
              <a:tr h="672668">
                <a:tc>
                  <a:txBody>
                    <a:bodyPr/>
                    <a:lstStyle/>
                    <a:p>
                      <a:r>
                        <a:rPr lang="en-US" sz="3200" b="1" dirty="0" err="1"/>
                        <a:t>Annastacia</a:t>
                      </a:r>
                      <a:r>
                        <a:rPr lang="en-US" sz="3200" b="1" dirty="0"/>
                        <a:t>, Jennifer, Virginia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  <a:alpha val="4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518954"/>
                  </a:ext>
                </a:extLst>
              </a:tr>
              <a:tr h="1190106">
                <a:tc>
                  <a:txBody>
                    <a:bodyPr/>
                    <a:lstStyle/>
                    <a:p>
                      <a:r>
                        <a:rPr lang="en-US" sz="3200" b="1" dirty="0"/>
                        <a:t>John, </a:t>
                      </a:r>
                      <a:r>
                        <a:rPr lang="en-US" sz="3200" b="1" dirty="0" err="1"/>
                        <a:t>Joram</a:t>
                      </a:r>
                      <a:endParaRPr lang="en-US" sz="320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  <a:alpha val="4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344568"/>
                  </a:ext>
                </a:extLst>
              </a:tr>
              <a:tr h="629549">
                <a:tc>
                  <a:txBody>
                    <a:bodyPr/>
                    <a:lstStyle/>
                    <a:p>
                      <a:r>
                        <a:rPr lang="en-US" sz="3200" b="1" dirty="0"/>
                        <a:t>Stella M, Jennifer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  <a:alpha val="4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507407"/>
                  </a:ext>
                </a:extLst>
              </a:tr>
              <a:tr h="629549">
                <a:tc>
                  <a:txBody>
                    <a:bodyPr/>
                    <a:lstStyle/>
                    <a:p>
                      <a:r>
                        <a:rPr lang="en-US" sz="3200" b="1" dirty="0"/>
                        <a:t>Stella W, Stella K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  <a:alpha val="4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709051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1DD225C-E159-4F87-B269-7FD8D7690AB2}"/>
              </a:ext>
            </a:extLst>
          </p:cNvPr>
          <p:cNvCxnSpPr>
            <a:cxnSpLocks/>
          </p:cNvCxnSpPr>
          <p:nvPr/>
        </p:nvCxnSpPr>
        <p:spPr>
          <a:xfrm>
            <a:off x="7239000" y="2529222"/>
            <a:ext cx="23336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01E83B5-E00C-4226-9FE1-7848E24E873B}"/>
              </a:ext>
            </a:extLst>
          </p:cNvPr>
          <p:cNvCxnSpPr>
            <a:cxnSpLocks/>
          </p:cNvCxnSpPr>
          <p:nvPr/>
        </p:nvCxnSpPr>
        <p:spPr>
          <a:xfrm flipV="1">
            <a:off x="7291789" y="3719178"/>
            <a:ext cx="2280835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3763861-74E0-4809-802A-98788FCC2023}"/>
              </a:ext>
            </a:extLst>
          </p:cNvPr>
          <p:cNvCxnSpPr>
            <a:cxnSpLocks/>
          </p:cNvCxnSpPr>
          <p:nvPr/>
        </p:nvCxnSpPr>
        <p:spPr>
          <a:xfrm flipV="1">
            <a:off x="7221856" y="6263023"/>
            <a:ext cx="2350768" cy="3085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8BA912D-9005-4F79-9962-B2C5C1545EE1}"/>
              </a:ext>
            </a:extLst>
          </p:cNvPr>
          <p:cNvCxnSpPr>
            <a:cxnSpLocks/>
          </p:cNvCxnSpPr>
          <p:nvPr/>
        </p:nvCxnSpPr>
        <p:spPr>
          <a:xfrm flipV="1">
            <a:off x="7341870" y="5137733"/>
            <a:ext cx="223075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CB2E5EC-5678-417A-95E0-CEAF1F70FF12}"/>
              </a:ext>
            </a:extLst>
          </p:cNvPr>
          <p:cNvCxnSpPr>
            <a:cxnSpLocks/>
          </p:cNvCxnSpPr>
          <p:nvPr/>
        </p:nvCxnSpPr>
        <p:spPr>
          <a:xfrm flipV="1">
            <a:off x="7239000" y="6934200"/>
            <a:ext cx="2333624" cy="582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4519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3112021">
            <a:off x="13699991" y="1568975"/>
            <a:ext cx="9939987" cy="594592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1019175"/>
            <a:ext cx="16230600" cy="1099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40"/>
              </a:lnSpc>
            </a:pPr>
            <a:r>
              <a:rPr lang="en-US" sz="7200">
                <a:solidFill>
                  <a:srgbClr val="231F20"/>
                </a:solidFill>
                <a:latin typeface="HK Grotesk Bold"/>
              </a:rPr>
              <a:t>RESULTS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8924925"/>
            <a:ext cx="15266002" cy="1475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FF0000"/>
                </a:solidFill>
                <a:latin typeface="HK Grotesk Light"/>
              </a:rPr>
              <a:t>Can you explain the hills and valleys in your chart data?</a:t>
            </a:r>
          </a:p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FF0000"/>
                </a:solidFill>
                <a:latin typeface="HK Grotesk Light"/>
              </a:rPr>
              <a:t>Which interventions impacted your metrics? Which did not?</a:t>
            </a:r>
          </a:p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FF0000"/>
                </a:solidFill>
                <a:latin typeface="HK Grotesk Light"/>
              </a:rPr>
              <a:t>Reveal your run chart….. piece by piece dramatically. Don’t show it all at once!</a:t>
            </a:r>
          </a:p>
          <a:p>
            <a:pPr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FF0000"/>
              </a:solidFill>
              <a:latin typeface="HK Grotesk Ligh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1518285"/>
            <a:ext cx="14329877" cy="6014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endParaRPr dirty="0"/>
          </a:p>
          <a:p>
            <a:pPr algn="ctr">
              <a:lnSpc>
                <a:spcPts val="6720"/>
              </a:lnSpc>
            </a:pPr>
            <a:endParaRPr dirty="0"/>
          </a:p>
          <a:p>
            <a:pPr algn="ctr">
              <a:lnSpc>
                <a:spcPts val="6720"/>
              </a:lnSpc>
            </a:pPr>
            <a:r>
              <a:rPr lang="en-US" sz="3200" dirty="0">
                <a:solidFill>
                  <a:srgbClr val="231F20"/>
                </a:solidFill>
                <a:latin typeface="HK Grotesk Light"/>
              </a:rPr>
              <a:t>This is your power slide, and it’s best shown by inserting an annotated run chart.  Display your run chart here and make sure it is annotated with…</a:t>
            </a:r>
          </a:p>
          <a:p>
            <a:pPr algn="ctr">
              <a:lnSpc>
                <a:spcPts val="6720"/>
              </a:lnSpc>
            </a:pPr>
            <a:r>
              <a:rPr lang="en-US" sz="3200" u="sng" dirty="0">
                <a:solidFill>
                  <a:srgbClr val="231F20"/>
                </a:solidFill>
                <a:latin typeface="HK Grotesk Light"/>
              </a:rPr>
              <a:t> just the key interventions.</a:t>
            </a:r>
          </a:p>
          <a:p>
            <a:pPr algn="ctr">
              <a:lnSpc>
                <a:spcPts val="6720"/>
              </a:lnSpc>
            </a:pPr>
            <a:endParaRPr lang="en-US" sz="5600" u="sng" dirty="0">
              <a:solidFill>
                <a:srgbClr val="231F20"/>
              </a:solidFill>
              <a:latin typeface="HK Grotesk Bold"/>
            </a:endParaRPr>
          </a:p>
          <a:p>
            <a:pPr algn="ctr">
              <a:lnSpc>
                <a:spcPts val="6720"/>
              </a:lnSpc>
            </a:pPr>
            <a:endParaRPr lang="en-US" sz="5600" u="sng" dirty="0">
              <a:solidFill>
                <a:srgbClr val="231F20"/>
              </a:solidFill>
              <a:latin typeface="HK Grotesk Bold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6CD9AFC-06B3-BD66-90A9-A7D55EE6FF8B}"/>
              </a:ext>
            </a:extLst>
          </p:cNvPr>
          <p:cNvGrpSpPr/>
          <p:nvPr/>
        </p:nvGrpSpPr>
        <p:grpSpPr>
          <a:xfrm>
            <a:off x="14086676" y="8586962"/>
            <a:ext cx="3568091" cy="1841500"/>
            <a:chOff x="14086676" y="8586962"/>
            <a:chExt cx="3568091" cy="1841500"/>
          </a:xfrm>
        </p:grpSpPr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BB24D149-ADD7-ECF2-ED05-94F26BD2AA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54400" y="9029700"/>
              <a:ext cx="1500367" cy="10059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F1AABCB-60EB-E928-9914-13D77EFCF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086676" y="8586962"/>
              <a:ext cx="2372372" cy="1841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18C79BB-D94A-48A0-B26A-CF6175DC28BB}"/>
              </a:ext>
            </a:extLst>
          </p:cNvPr>
          <p:cNvSpPr/>
          <p:nvPr/>
        </p:nvSpPr>
        <p:spPr>
          <a:xfrm>
            <a:off x="4881311" y="4262693"/>
            <a:ext cx="10471862" cy="31100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41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168DC3C-85C6-4282-B45F-AAFB4E54E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10153650" cy="1143000"/>
          </a:xfrm>
        </p:spPr>
        <p:txBody>
          <a:bodyPr>
            <a:normAutofit fontScale="90000"/>
          </a:bodyPr>
          <a:lstStyle/>
          <a:p>
            <a:r>
              <a:rPr lang="en-US" sz="7200" dirty="0"/>
              <a:t>Results 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8DAD0D2-4A57-4B9C-9268-236DD01240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6667489"/>
              </p:ext>
            </p:extLst>
          </p:nvPr>
        </p:nvGraphicFramePr>
        <p:xfrm>
          <a:off x="1792224" y="1082674"/>
          <a:ext cx="12880848" cy="8929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1903C40-4F35-4471-B91B-2B8E18228633}"/>
              </a:ext>
            </a:extLst>
          </p:cNvPr>
          <p:cNvSpPr txBox="1"/>
          <p:nvPr/>
        </p:nvSpPr>
        <p:spPr>
          <a:xfrm>
            <a:off x="3596640" y="2147668"/>
            <a:ext cx="757708" cy="461665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highlight>
                  <a:srgbClr val="FFFF00"/>
                </a:highlight>
              </a:rPr>
              <a:t>start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B337818-03EE-438C-A1E8-3263DF99691C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3975494" y="2609333"/>
            <a:ext cx="0" cy="1988324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CBA55A8-6535-4173-9042-D9FEFA2BD34E}"/>
              </a:ext>
            </a:extLst>
          </p:cNvPr>
          <p:cNvCxnSpPr>
            <a:cxnSpLocks/>
          </p:cNvCxnSpPr>
          <p:nvPr/>
        </p:nvCxnSpPr>
        <p:spPr>
          <a:xfrm>
            <a:off x="12179808" y="2378500"/>
            <a:ext cx="0" cy="14436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563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370DB-A2D1-41DB-8A5A-00D205AA1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Annualized Impact on Outcomes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B4E96F6A-4956-439E-A8D0-DF29B55FF5E9}"/>
              </a:ext>
            </a:extLst>
          </p:cNvPr>
          <p:cNvSpPr txBox="1">
            <a:spLocks/>
          </p:cNvSpPr>
          <p:nvPr/>
        </p:nvSpPr>
        <p:spPr>
          <a:xfrm>
            <a:off x="7773490" y="3950088"/>
            <a:ext cx="6365797" cy="47419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3518" tIns="46759" rIns="93518" bIns="46759" rtlCol="0" anchor="ctr">
            <a:normAutofit/>
          </a:bodyPr>
          <a:lstStyle>
            <a:lvl1pPr marL="284163" indent="-284163" algn="l" rtl="0" eaLnBrk="1" fontAlgn="base" hangingPunct="1">
              <a:spcBef>
                <a:spcPct val="35000"/>
              </a:spcBef>
              <a:spcAft>
                <a:spcPct val="50000"/>
              </a:spcAft>
              <a:buClr>
                <a:srgbClr val="8C1515"/>
              </a:buClr>
              <a:buFont typeface="Wingdings 3" pitchFamily="18" charset="2"/>
              <a:buChar char="}"/>
              <a:defRPr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90563" indent="-292100" algn="l" rtl="0" eaLnBrk="1" fontAlgn="base" hangingPunct="1">
              <a:spcBef>
                <a:spcPct val="5000"/>
              </a:spcBef>
              <a:spcAft>
                <a:spcPct val="35000"/>
              </a:spcAft>
              <a:buClr>
                <a:srgbClr val="8C1515"/>
              </a:buClr>
              <a:buFont typeface="Verdana" pitchFamily="34" charset="0"/>
              <a:buChar char="−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87438" indent="-282575" algn="l" rtl="0" eaLnBrk="1" fontAlgn="base" hangingPunct="1">
              <a:spcBef>
                <a:spcPct val="5000"/>
              </a:spcBef>
              <a:spcAft>
                <a:spcPct val="35000"/>
              </a:spcAft>
              <a:buClr>
                <a:srgbClr val="8C1515"/>
              </a:buClr>
              <a:buFont typeface="Wingdings 3" pitchFamily="18" charset="2"/>
              <a:buChar char="}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482725" indent="-280988" algn="l" rtl="0" eaLnBrk="1" fontAlgn="base" hangingPunct="1">
              <a:spcBef>
                <a:spcPct val="5000"/>
              </a:spcBef>
              <a:spcAft>
                <a:spcPct val="35000"/>
              </a:spcAft>
              <a:buClr>
                <a:srgbClr val="8C1515"/>
              </a:buClr>
              <a:buFont typeface="Verdana" pitchFamily="34" charset="0"/>
              <a:buChar char="−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87538" indent="-290513" algn="l" rtl="0" eaLnBrk="1" fontAlgn="base" hangingPunct="1">
              <a:spcBef>
                <a:spcPct val="5000"/>
              </a:spcBef>
              <a:spcAft>
                <a:spcPct val="35000"/>
              </a:spcAft>
              <a:buClr>
                <a:srgbClr val="8C1515"/>
              </a:buClr>
              <a:buFont typeface="Wingdings 3" pitchFamily="18" charset="2"/>
              <a:buChar char="}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44738" indent="-290513" algn="l" rtl="0" eaLnBrk="1" fontAlgn="base" hangingPunct="1">
              <a:spcBef>
                <a:spcPct val="5000"/>
              </a:spcBef>
              <a:spcAft>
                <a:spcPct val="35000"/>
              </a:spcAft>
              <a:buClr>
                <a:srgbClr val="BA122B"/>
              </a:buClr>
              <a:buFont typeface="Wingdings 3" pitchFamily="18" charset="2"/>
              <a:buChar char="}"/>
              <a:defRPr sz="1600">
                <a:solidFill>
                  <a:schemeClr val="tx1"/>
                </a:solidFill>
                <a:latin typeface="+mn-lt"/>
              </a:defRPr>
            </a:lvl6pPr>
            <a:lvl7pPr marL="2801938" indent="-290513" algn="l" rtl="0" eaLnBrk="1" fontAlgn="base" hangingPunct="1">
              <a:spcBef>
                <a:spcPct val="5000"/>
              </a:spcBef>
              <a:spcAft>
                <a:spcPct val="35000"/>
              </a:spcAft>
              <a:buClr>
                <a:srgbClr val="BA122B"/>
              </a:buClr>
              <a:buFont typeface="Wingdings 3" pitchFamily="18" charset="2"/>
              <a:buChar char="}"/>
              <a:defRPr sz="1600">
                <a:solidFill>
                  <a:schemeClr val="tx1"/>
                </a:solidFill>
                <a:latin typeface="+mn-lt"/>
              </a:defRPr>
            </a:lvl7pPr>
            <a:lvl8pPr marL="3259138" indent="-290513" algn="l" rtl="0" eaLnBrk="1" fontAlgn="base" hangingPunct="1">
              <a:spcBef>
                <a:spcPct val="5000"/>
              </a:spcBef>
              <a:spcAft>
                <a:spcPct val="35000"/>
              </a:spcAft>
              <a:buClr>
                <a:srgbClr val="BA122B"/>
              </a:buClr>
              <a:buFont typeface="Wingdings 3" pitchFamily="18" charset="2"/>
              <a:buChar char="}"/>
              <a:defRPr sz="1600">
                <a:solidFill>
                  <a:schemeClr val="tx1"/>
                </a:solidFill>
                <a:latin typeface="+mn-lt"/>
              </a:defRPr>
            </a:lvl8pPr>
            <a:lvl9pPr marL="3716338" indent="-290513" algn="l" rtl="0" eaLnBrk="1" fontAlgn="base" hangingPunct="1">
              <a:spcBef>
                <a:spcPct val="5000"/>
              </a:spcBef>
              <a:spcAft>
                <a:spcPct val="35000"/>
              </a:spcAft>
              <a:buClr>
                <a:srgbClr val="BA122B"/>
              </a:buClr>
              <a:buFont typeface="Wingdings 3" pitchFamily="18" charset="2"/>
              <a:buChar char="}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indent="-233789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50" dirty="0">
                <a:latin typeface="+mn-lt"/>
                <a:cs typeface="+mn-cs"/>
              </a:rPr>
              <a:t>Reduced TAT in obtaining services thereby increasing patient comfort</a:t>
            </a:r>
          </a:p>
          <a:p>
            <a:pPr indent="-233789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50" dirty="0">
                <a:latin typeface="+mn-lt"/>
                <a:cs typeface="+mn-cs"/>
              </a:rPr>
              <a:t>Patient-centered, comprehensive care received </a:t>
            </a:r>
          </a:p>
          <a:p>
            <a:pPr indent="-233789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50" dirty="0">
                <a:latin typeface="+mn-lt"/>
                <a:cs typeface="+mn-cs"/>
              </a:rPr>
              <a:t>Continuity of care of DM patients assured by patients being attended to by the same team throughout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CEF46B-B1C9-458D-8D3F-858F888D1EF9}"/>
              </a:ext>
            </a:extLst>
          </p:cNvPr>
          <p:cNvSpPr txBox="1"/>
          <p:nvPr/>
        </p:nvSpPr>
        <p:spPr>
          <a:xfrm>
            <a:off x="3211612" y="5155322"/>
            <a:ext cx="4120002" cy="1980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91" dirty="0"/>
              <a:t>Moving DM patients to DM clinic</a:t>
            </a:r>
          </a:p>
        </p:txBody>
      </p:sp>
    </p:spTree>
    <p:extLst>
      <p:ext uri="{BB962C8B-B14F-4D97-AF65-F5344CB8AC3E}">
        <p14:creationId xmlns:p14="http://schemas.microsoft.com/office/powerpoint/2010/main" val="15362982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019175"/>
            <a:ext cx="16230600" cy="1099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40"/>
              </a:lnSpc>
            </a:pPr>
            <a:r>
              <a:rPr lang="en-US" sz="7200">
                <a:solidFill>
                  <a:srgbClr val="231F20"/>
                </a:solidFill>
                <a:latin typeface="HK Grotesk Bold"/>
              </a:rPr>
              <a:t>SUSTAIN PLAN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8924925"/>
            <a:ext cx="15266002" cy="1475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FF0000"/>
                </a:solidFill>
                <a:latin typeface="HK Grotesk Light"/>
              </a:rPr>
              <a:t>What structures are embedded to ensure improvements will sustain?</a:t>
            </a:r>
          </a:p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FF0000"/>
                </a:solidFill>
                <a:latin typeface="HK Grotesk Light"/>
              </a:rPr>
              <a:t>Who will own the improvement? Are they aware of their duties?</a:t>
            </a:r>
          </a:p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FF0000"/>
                </a:solidFill>
                <a:latin typeface="HK Grotesk Light"/>
              </a:rPr>
              <a:t>Are new roles and responsibilities properly defined?</a:t>
            </a:r>
          </a:p>
          <a:p>
            <a:pPr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FF0000"/>
              </a:solidFill>
              <a:latin typeface="HK Grotesk Light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80D58AC-E03E-C03B-5688-A6BC5618C2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29839"/>
              </p:ext>
            </p:extLst>
          </p:nvPr>
        </p:nvGraphicFramePr>
        <p:xfrm>
          <a:off x="1053239" y="2705100"/>
          <a:ext cx="14567761" cy="4536830"/>
        </p:xfrm>
        <a:graphic>
          <a:graphicData uri="http://schemas.openxmlformats.org/drawingml/2006/table">
            <a:tbl>
              <a:tblPr firstRow="1" bandRow="1"/>
              <a:tblGrid>
                <a:gridCol w="43038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6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714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61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01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400" b="1" dirty="0"/>
                        <a:t>Interventions to sustain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400" b="1" dirty="0"/>
                        <a:t>Owner</a:t>
                      </a:r>
                    </a:p>
                  </a:txBody>
                  <a:tcPr marL="45720" marR="45720" marT="0" marB="0"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400" b="1" dirty="0"/>
                        <a:t>Sustain method and frequency</a:t>
                      </a:r>
                    </a:p>
                  </a:txBody>
                  <a:tcPr marL="45720" marR="45720" marT="0" marB="0"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400" b="1" dirty="0"/>
                        <a:t>Report to</a:t>
                      </a:r>
                    </a:p>
                  </a:txBody>
                  <a:tcPr marL="45720" marR="45720" marT="0" marB="0"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06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dirty="0"/>
                        <a:t>Reminders to Clinical and Nursing Team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dirty="0"/>
                        <a:t>Head of Nursing and Clinical Teams</a:t>
                      </a:r>
                    </a:p>
                  </a:txBody>
                  <a:tcPr marL="45720" marR="45720" marT="0" marB="0"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dirty="0"/>
                        <a:t>Regular reminders, including new staff</a:t>
                      </a:r>
                    </a:p>
                  </a:txBody>
                  <a:tcPr marL="45720" marR="45720" marT="0" marB="0"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dirty="0"/>
                        <a:t>OPD Head</a:t>
                      </a:r>
                    </a:p>
                  </a:txBody>
                  <a:tcPr marL="45720" marR="45720" marT="0" marB="0"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20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400" dirty="0"/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400" dirty="0"/>
                    </a:p>
                  </a:txBody>
                  <a:tcPr marL="45720" marR="45720" marT="0" marB="0"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400" dirty="0"/>
                    </a:p>
                  </a:txBody>
                  <a:tcPr marL="45720" marR="45720" marT="0" marB="0"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400" dirty="0"/>
                    </a:p>
                  </a:txBody>
                  <a:tcPr marL="45720" marR="45720" marT="0" marB="0"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20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400" dirty="0"/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400" dirty="0"/>
                    </a:p>
                  </a:txBody>
                  <a:tcPr marL="45720" marR="45720" marT="0" marB="0"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400" dirty="0"/>
                    </a:p>
                  </a:txBody>
                  <a:tcPr marL="45720" marR="45720" marT="0" marB="0"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400" dirty="0"/>
                    </a:p>
                  </a:txBody>
                  <a:tcPr marL="45720" marR="45720" marT="0" marB="0"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2012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5720" marR="45720" marT="0" marB="0"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5720" marR="45720" marT="0" marB="0"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5720" marR="45720" marT="0" marB="0"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453CCCC3-4817-C401-38F7-7F5B29400B2E}"/>
              </a:ext>
            </a:extLst>
          </p:cNvPr>
          <p:cNvGrpSpPr/>
          <p:nvPr/>
        </p:nvGrpSpPr>
        <p:grpSpPr>
          <a:xfrm>
            <a:off x="14086676" y="8586962"/>
            <a:ext cx="3568091" cy="1841500"/>
            <a:chOff x="14086676" y="8586962"/>
            <a:chExt cx="3568091" cy="1841500"/>
          </a:xfrm>
        </p:grpSpPr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C3CD7039-028C-E854-45C0-6AB3D754CC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54400" y="9029700"/>
              <a:ext cx="1500367" cy="10059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D618FCA-E8A1-8479-F96B-356AF7AFA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086676" y="8586962"/>
              <a:ext cx="2372372" cy="1841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028700" y="346167"/>
            <a:ext cx="16820388" cy="11378424"/>
            <a:chOff x="0" y="-1535389"/>
            <a:chExt cx="22427185" cy="15171234"/>
          </a:xfrm>
        </p:grpSpPr>
        <p:sp>
          <p:nvSpPr>
            <p:cNvPr id="5" name="TextBox 5"/>
            <p:cNvSpPr txBox="1"/>
            <p:nvPr/>
          </p:nvSpPr>
          <p:spPr>
            <a:xfrm>
              <a:off x="0" y="288685"/>
              <a:ext cx="12366575" cy="133471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21"/>
                </a:lnSpc>
              </a:pPr>
              <a:r>
                <a:rPr lang="en-US" sz="3200" b="1" dirty="0">
                  <a:solidFill>
                    <a:schemeClr val="dk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/>
                  <a:sym typeface="Calibri" panose="020F0502020204030204"/>
                </a:rPr>
                <a:t>At the general out-patient clinic, Inadequate follow-up contributes to:-</a:t>
              </a:r>
            </a:p>
            <a:p>
              <a:pPr marL="457200" indent="-457200">
                <a:lnSpc>
                  <a:spcPts val="5621"/>
                </a:lnSpc>
                <a:buFont typeface="Arial" panose="020B0604020202020204" pitchFamily="34" charset="0"/>
                <a:buChar char="•"/>
              </a:pPr>
              <a:r>
                <a:rPr lang="en-US" sz="3200" b="1" dirty="0">
                  <a:solidFill>
                    <a:schemeClr val="dk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/>
                  <a:sym typeface="Calibri" panose="020F0502020204030204"/>
                </a:rPr>
                <a:t>Insufficient continuity of care</a:t>
              </a:r>
            </a:p>
            <a:p>
              <a:pPr marL="571500" indent="-571500">
                <a:lnSpc>
                  <a:spcPts val="5621"/>
                </a:lnSpc>
                <a:buFont typeface="Arial" panose="020B0604020202020204" pitchFamily="34" charset="0"/>
                <a:buChar char="•"/>
              </a:pPr>
              <a:r>
                <a:rPr lang="en-US" sz="3200" b="1" dirty="0">
                  <a:solidFill>
                    <a:schemeClr val="dk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/>
                  <a:sym typeface="Calibri" panose="020F0502020204030204"/>
                </a:rPr>
                <a:t>Poor medication compliance</a:t>
              </a:r>
            </a:p>
            <a:p>
              <a:pPr marL="571500" indent="-571500">
                <a:lnSpc>
                  <a:spcPts val="5621"/>
                </a:lnSpc>
                <a:buFont typeface="Arial" panose="020B0604020202020204" pitchFamily="34" charset="0"/>
                <a:buChar char="•"/>
              </a:pPr>
              <a:r>
                <a:rPr lang="en-US" sz="3200" b="1" dirty="0">
                  <a:solidFill>
                    <a:schemeClr val="dk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/>
                  <a:sym typeface="Calibri" panose="020F0502020204030204"/>
                </a:rPr>
                <a:t>Poor adherence to dietary modification for diabetes</a:t>
              </a:r>
            </a:p>
            <a:p>
              <a:pPr marL="571500" indent="-571500">
                <a:lnSpc>
                  <a:spcPts val="5621"/>
                </a:lnSpc>
                <a:buFont typeface="Arial" panose="020B0604020202020204" pitchFamily="34" charset="0"/>
                <a:buChar char="•"/>
              </a:pPr>
              <a:r>
                <a:rPr lang="en-US" sz="3200" b="1" dirty="0">
                  <a:solidFill>
                    <a:schemeClr val="dk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/>
                  <a:sym typeface="Calibri" panose="020F0502020204030204"/>
                </a:rPr>
                <a:t>Complications of diabetes from poor glycemic control</a:t>
              </a:r>
            </a:p>
            <a:p>
              <a:pPr>
                <a:lnSpc>
                  <a:spcPts val="5621"/>
                </a:lnSpc>
              </a:pPr>
              <a:endParaRPr lang="en-US" sz="4400" b="1" dirty="0">
                <a:solidFill>
                  <a:schemeClr val="dk1"/>
                </a:solidFill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  <a:p>
              <a:pPr>
                <a:lnSpc>
                  <a:spcPts val="5621"/>
                </a:lnSpc>
              </a:pPr>
              <a:endParaRPr lang="en-US" sz="4015" dirty="0">
                <a:solidFill>
                  <a:srgbClr val="231F20"/>
                </a:solidFill>
                <a:latin typeface="HK Grotesk Light"/>
              </a:endParaRPr>
            </a:p>
            <a:p>
              <a:pPr>
                <a:lnSpc>
                  <a:spcPts val="5621"/>
                </a:lnSpc>
              </a:pPr>
              <a:endParaRPr lang="en-US" sz="4015" dirty="0">
                <a:solidFill>
                  <a:srgbClr val="231F20"/>
                </a:solidFill>
                <a:latin typeface="HK Grotesk Light"/>
              </a:endParaRPr>
            </a:p>
            <a:p>
              <a:pPr>
                <a:lnSpc>
                  <a:spcPts val="5621"/>
                </a:lnSpc>
              </a:pPr>
              <a:endParaRPr lang="en-US" sz="4015" dirty="0">
                <a:solidFill>
                  <a:srgbClr val="231F20"/>
                </a:solidFill>
                <a:latin typeface="HK Grotesk Light"/>
              </a:endParaRPr>
            </a:p>
            <a:p>
              <a:pPr>
                <a:lnSpc>
                  <a:spcPts val="5621"/>
                </a:lnSpc>
              </a:pPr>
              <a:endParaRPr lang="en-US" sz="4015" dirty="0">
                <a:solidFill>
                  <a:srgbClr val="231F20"/>
                </a:solidFill>
                <a:latin typeface="HK Grotesk Light"/>
              </a:endParaRPr>
            </a:p>
            <a:p>
              <a:pPr>
                <a:lnSpc>
                  <a:spcPts val="5621"/>
                </a:lnSpc>
              </a:pPr>
              <a:endParaRPr lang="en-US" sz="4015" dirty="0">
                <a:solidFill>
                  <a:srgbClr val="231F20"/>
                </a:solidFill>
                <a:latin typeface="HK Grotesk Light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1535389"/>
              <a:ext cx="22427185" cy="127633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7680"/>
                </a:lnSpc>
              </a:pPr>
              <a:r>
                <a:rPr lang="en-US" sz="6400" dirty="0">
                  <a:solidFill>
                    <a:srgbClr val="231F20"/>
                  </a:solidFill>
                  <a:latin typeface="HK Grotesk Bold"/>
                </a:rPr>
                <a:t>MOVING DM PATIENTS TO DM CLINIC 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36C8767-EBE1-41CE-F4AC-F2BCEFE87432}"/>
              </a:ext>
            </a:extLst>
          </p:cNvPr>
          <p:cNvGrpSpPr/>
          <p:nvPr/>
        </p:nvGrpSpPr>
        <p:grpSpPr>
          <a:xfrm>
            <a:off x="14086676" y="8586962"/>
            <a:ext cx="3568091" cy="1841500"/>
            <a:chOff x="14086676" y="8586962"/>
            <a:chExt cx="3568091" cy="1841500"/>
          </a:xfrm>
        </p:grpSpPr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76D9D974-3AA9-05F1-90D3-1B3B31DB2C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54400" y="9029700"/>
              <a:ext cx="1500367" cy="10059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38461DA-BFC9-472F-445C-B051B0E6B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086676" y="8586962"/>
              <a:ext cx="2372372" cy="1841500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38E56033-4E8A-4B05-9127-9FB7ABCC85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0112" y="2765895"/>
            <a:ext cx="8052042" cy="48013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93AD31E-15A4-4A46-A60B-89D81E6B62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999" y="5317206"/>
            <a:ext cx="560881" cy="6889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9538A47-CDE7-4D05-A9A8-9210420EB7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6565" y="3679243"/>
            <a:ext cx="652329" cy="6889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E51690A-57D1-4EC7-8899-26F495177E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4786" y="3087880"/>
            <a:ext cx="536494" cy="59136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23ACB-A17B-4A5D-B7E9-F9177DC4B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776" y="1034655"/>
            <a:ext cx="14308282" cy="713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Key Learning Points</a:t>
            </a:r>
          </a:p>
          <a:p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Change is possible </a:t>
            </a:r>
          </a:p>
          <a:p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An attainable target encourages teams to work together</a:t>
            </a:r>
          </a:p>
          <a:p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Policy helps sustain change</a:t>
            </a:r>
          </a:p>
          <a:p>
            <a:endParaRPr lang="en-US" sz="36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r>
              <a:rPr lang="en-US" sz="3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Next Steps</a:t>
            </a:r>
          </a:p>
          <a:p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Next steps in finishing your project- record a video to raise awareness of DM clinic </a:t>
            </a:r>
          </a:p>
          <a:p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Expanding improvements to the in-patient department</a:t>
            </a:r>
          </a:p>
          <a:p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Continuing quality improvements within the DM clinic- TAT, waiting bay facelift</a:t>
            </a:r>
          </a:p>
          <a:p>
            <a:pPr marL="0" indent="0">
              <a:buNone/>
            </a:pPr>
            <a:endParaRPr lang="en-US" sz="36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en-US" sz="36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4345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85067" y="-579317"/>
            <a:ext cx="18858133" cy="11030178"/>
            <a:chOff x="0" y="0"/>
            <a:chExt cx="25144178" cy="14706903"/>
          </a:xfrm>
        </p:grpSpPr>
        <p:sp>
          <p:nvSpPr>
            <p:cNvPr id="3" name="AutoShape 3"/>
            <p:cNvSpPr/>
            <p:nvPr/>
          </p:nvSpPr>
          <p:spPr>
            <a:xfrm>
              <a:off x="3420727" y="0"/>
              <a:ext cx="32032" cy="14706903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</p:sp>
        <p:sp>
          <p:nvSpPr>
            <p:cNvPr id="4" name="AutoShape 4"/>
            <p:cNvSpPr/>
            <p:nvPr/>
          </p:nvSpPr>
          <p:spPr>
            <a:xfrm>
              <a:off x="6483223" y="0"/>
              <a:ext cx="32032" cy="14706903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</p:sp>
        <p:sp>
          <p:nvSpPr>
            <p:cNvPr id="5" name="AutoShape 5"/>
            <p:cNvSpPr/>
            <p:nvPr/>
          </p:nvSpPr>
          <p:spPr>
            <a:xfrm>
              <a:off x="9545719" y="0"/>
              <a:ext cx="32032" cy="14706903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</p:sp>
        <p:sp>
          <p:nvSpPr>
            <p:cNvPr id="6" name="AutoShape 6"/>
            <p:cNvSpPr/>
            <p:nvPr/>
          </p:nvSpPr>
          <p:spPr>
            <a:xfrm>
              <a:off x="12608215" y="0"/>
              <a:ext cx="32032" cy="14706903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</p:sp>
        <p:sp>
          <p:nvSpPr>
            <p:cNvPr id="7" name="AutoShape 7"/>
            <p:cNvSpPr/>
            <p:nvPr/>
          </p:nvSpPr>
          <p:spPr>
            <a:xfrm>
              <a:off x="15670711" y="0"/>
              <a:ext cx="32032" cy="14706903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</p:sp>
        <p:sp>
          <p:nvSpPr>
            <p:cNvPr id="8" name="AutoShape 8"/>
            <p:cNvSpPr/>
            <p:nvPr/>
          </p:nvSpPr>
          <p:spPr>
            <a:xfrm>
              <a:off x="18733207" y="0"/>
              <a:ext cx="32032" cy="14706903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</p:sp>
        <p:sp>
          <p:nvSpPr>
            <p:cNvPr id="9" name="AutoShape 9"/>
            <p:cNvSpPr/>
            <p:nvPr/>
          </p:nvSpPr>
          <p:spPr>
            <a:xfrm>
              <a:off x="21795704" y="0"/>
              <a:ext cx="32032" cy="14706903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</p:sp>
        <p:sp>
          <p:nvSpPr>
            <p:cNvPr id="10" name="AutoShape 10"/>
            <p:cNvSpPr/>
            <p:nvPr/>
          </p:nvSpPr>
          <p:spPr>
            <a:xfrm rot="-5400000">
              <a:off x="12556073" y="-9626701"/>
              <a:ext cx="32032" cy="25144178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</p:sp>
        <p:sp>
          <p:nvSpPr>
            <p:cNvPr id="11" name="AutoShape 11"/>
            <p:cNvSpPr/>
            <p:nvPr/>
          </p:nvSpPr>
          <p:spPr>
            <a:xfrm rot="-5400000">
              <a:off x="12556073" y="-6536199"/>
              <a:ext cx="32032" cy="25144178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</p:sp>
        <p:sp>
          <p:nvSpPr>
            <p:cNvPr id="12" name="AutoShape 12"/>
            <p:cNvSpPr/>
            <p:nvPr/>
          </p:nvSpPr>
          <p:spPr>
            <a:xfrm rot="-5400000">
              <a:off x="12556073" y="-3445697"/>
              <a:ext cx="32032" cy="25144178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</p:sp>
        <p:sp>
          <p:nvSpPr>
            <p:cNvPr id="13" name="AutoShape 13"/>
            <p:cNvSpPr/>
            <p:nvPr/>
          </p:nvSpPr>
          <p:spPr>
            <a:xfrm rot="-5400000">
              <a:off x="12556073" y="-355195"/>
              <a:ext cx="32032" cy="25144178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4448140" y="3678555"/>
            <a:ext cx="9391721" cy="2920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19"/>
              </a:lnSpc>
            </a:pPr>
            <a:r>
              <a:rPr lang="en-US" sz="9600">
                <a:solidFill>
                  <a:srgbClr val="231F20"/>
                </a:solidFill>
                <a:latin typeface="HK Grotesk Bold"/>
              </a:rPr>
              <a:t>End of Slides</a:t>
            </a:r>
          </a:p>
          <a:p>
            <a:pPr algn="ctr">
              <a:lnSpc>
                <a:spcPts val="11519"/>
              </a:lnSpc>
            </a:pPr>
            <a:endParaRPr lang="en-US" sz="9600">
              <a:solidFill>
                <a:srgbClr val="231F20"/>
              </a:solidFill>
              <a:latin typeface="HK Grotesk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028700" y="8924925"/>
            <a:ext cx="15266002" cy="360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FF0000"/>
                </a:solidFill>
                <a:latin typeface="HK Grotesk Light"/>
              </a:rPr>
              <a:t>Delete this slide, example slides, instructions in red and all slides following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41DBB93-FB75-863B-EB8F-F5ED5C5E9482}"/>
              </a:ext>
            </a:extLst>
          </p:cNvPr>
          <p:cNvGrpSpPr/>
          <p:nvPr/>
        </p:nvGrpSpPr>
        <p:grpSpPr>
          <a:xfrm>
            <a:off x="14086676" y="8586962"/>
            <a:ext cx="3568091" cy="1841500"/>
            <a:chOff x="14086676" y="8586962"/>
            <a:chExt cx="3568091" cy="1841500"/>
          </a:xfrm>
        </p:grpSpPr>
        <p:pic>
          <p:nvPicPr>
            <p:cNvPr id="18" name="Picture 4">
              <a:extLst>
                <a:ext uri="{FF2B5EF4-FFF2-40B4-BE49-F238E27FC236}">
                  <a16:creationId xmlns:a16="http://schemas.microsoft.com/office/drawing/2014/main" id="{49A0D5BC-E267-C117-110D-31C36869F3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54400" y="9029700"/>
              <a:ext cx="1500367" cy="10059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801923E-A40B-7C0E-3053-A1AC5F5D3C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086676" y="8586962"/>
              <a:ext cx="2372372" cy="1841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6EBF2400-F767-4A77-A168-3EE5E02F0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030" y="426179"/>
            <a:ext cx="13809634" cy="2442680"/>
          </a:xfrm>
        </p:spPr>
        <p:txBody>
          <a:bodyPr>
            <a:normAutofit/>
          </a:bodyPr>
          <a:lstStyle/>
          <a:p>
            <a:r>
              <a:rPr lang="en-US" sz="7200" dirty="0"/>
              <a:t>Comprehensive Care in DM Clinic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12E533-A99F-4ADC-81FD-91789F813A8A}"/>
              </a:ext>
            </a:extLst>
          </p:cNvPr>
          <p:cNvSpPr txBox="1"/>
          <p:nvPr/>
        </p:nvSpPr>
        <p:spPr>
          <a:xfrm>
            <a:off x="1005840" y="2868859"/>
            <a:ext cx="7111893" cy="6820257"/>
          </a:xfrm>
          <a:prstGeom prst="rect">
            <a:avLst/>
          </a:prstGeom>
        </p:spPr>
        <p:txBody>
          <a:bodyPr vert="horz" lIns="119236" tIns="59618" rIns="119236" bIns="59618" rtlCol="0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dk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/>
                <a:sym typeface="Calibri" panose="020F0502020204030204"/>
              </a:rPr>
              <a:t>Diabetes care requires comprehensive, longitudinal care, preferably at a long-term follow up clinic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dk1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/>
              <a:sym typeface="Calibri" panose="020F050202020403020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dk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/>
                <a:sym typeface="Calibri" panose="020F0502020204030204"/>
              </a:rPr>
              <a:t>Long-term follow-up at the diabetes clinic entails a multidisciplinary team provides comprehensive care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dk1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/>
              <a:sym typeface="Calibri" panose="020F050202020403020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dk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/>
                <a:sym typeface="Calibri" panose="020F0502020204030204"/>
              </a:rPr>
              <a:t>Increasing the uptake of follow up at diabetes clinic from the general out-patient clinic will improve quality of care for these patients </a:t>
            </a:r>
          </a:p>
          <a:p>
            <a:pPr lvl="0"/>
            <a:endParaRPr lang="en-US" sz="2800" b="1" dirty="0">
              <a:solidFill>
                <a:schemeClr val="dk1"/>
              </a:solidFill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A90BD2-926E-4A15-AD93-28595B366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4564" y="3096929"/>
            <a:ext cx="3257550" cy="29538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FBDA023-2C6F-45B4-B313-2CA3F6025A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0889" y="2366033"/>
            <a:ext cx="3257550" cy="26086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F7F1B0-57DB-4D3E-9A04-9A7D5EFCC0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42114" y="6278880"/>
            <a:ext cx="4223766" cy="244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70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85067" y="-579317"/>
            <a:ext cx="18858133" cy="11030178"/>
            <a:chOff x="0" y="0"/>
            <a:chExt cx="25144178" cy="14706903"/>
          </a:xfrm>
        </p:grpSpPr>
        <p:sp>
          <p:nvSpPr>
            <p:cNvPr id="3" name="AutoShape 3"/>
            <p:cNvSpPr/>
            <p:nvPr/>
          </p:nvSpPr>
          <p:spPr>
            <a:xfrm>
              <a:off x="3420727" y="0"/>
              <a:ext cx="32032" cy="14706903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</p:sp>
        <p:sp>
          <p:nvSpPr>
            <p:cNvPr id="4" name="AutoShape 4"/>
            <p:cNvSpPr/>
            <p:nvPr/>
          </p:nvSpPr>
          <p:spPr>
            <a:xfrm>
              <a:off x="6483223" y="0"/>
              <a:ext cx="32032" cy="14706903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</p:sp>
        <p:sp>
          <p:nvSpPr>
            <p:cNvPr id="5" name="AutoShape 5"/>
            <p:cNvSpPr/>
            <p:nvPr/>
          </p:nvSpPr>
          <p:spPr>
            <a:xfrm>
              <a:off x="9545719" y="0"/>
              <a:ext cx="32032" cy="14706903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</p:sp>
        <p:sp>
          <p:nvSpPr>
            <p:cNvPr id="6" name="AutoShape 6"/>
            <p:cNvSpPr/>
            <p:nvPr/>
          </p:nvSpPr>
          <p:spPr>
            <a:xfrm>
              <a:off x="12608215" y="0"/>
              <a:ext cx="32032" cy="14706903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</p:sp>
        <p:sp>
          <p:nvSpPr>
            <p:cNvPr id="7" name="AutoShape 7"/>
            <p:cNvSpPr/>
            <p:nvPr/>
          </p:nvSpPr>
          <p:spPr>
            <a:xfrm>
              <a:off x="15670711" y="0"/>
              <a:ext cx="32032" cy="14706903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</p:sp>
        <p:sp>
          <p:nvSpPr>
            <p:cNvPr id="8" name="AutoShape 8"/>
            <p:cNvSpPr/>
            <p:nvPr/>
          </p:nvSpPr>
          <p:spPr>
            <a:xfrm>
              <a:off x="18733207" y="0"/>
              <a:ext cx="32032" cy="14706903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</p:sp>
        <p:sp>
          <p:nvSpPr>
            <p:cNvPr id="9" name="AutoShape 9"/>
            <p:cNvSpPr/>
            <p:nvPr/>
          </p:nvSpPr>
          <p:spPr>
            <a:xfrm>
              <a:off x="21795704" y="0"/>
              <a:ext cx="32032" cy="14706903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</p:sp>
        <p:sp>
          <p:nvSpPr>
            <p:cNvPr id="10" name="AutoShape 10"/>
            <p:cNvSpPr/>
            <p:nvPr/>
          </p:nvSpPr>
          <p:spPr>
            <a:xfrm rot="-5400000">
              <a:off x="12556073" y="-9626701"/>
              <a:ext cx="32032" cy="25144178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</p:sp>
        <p:sp>
          <p:nvSpPr>
            <p:cNvPr id="11" name="AutoShape 11"/>
            <p:cNvSpPr/>
            <p:nvPr/>
          </p:nvSpPr>
          <p:spPr>
            <a:xfrm rot="-5400000">
              <a:off x="12556073" y="-6536199"/>
              <a:ext cx="32032" cy="25144178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</p:sp>
        <p:sp>
          <p:nvSpPr>
            <p:cNvPr id="12" name="AutoShape 12"/>
            <p:cNvSpPr/>
            <p:nvPr/>
          </p:nvSpPr>
          <p:spPr>
            <a:xfrm rot="-5400000">
              <a:off x="12556073" y="-3445697"/>
              <a:ext cx="32032" cy="25144178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</p:sp>
        <p:sp>
          <p:nvSpPr>
            <p:cNvPr id="13" name="AutoShape 13"/>
            <p:cNvSpPr/>
            <p:nvPr/>
          </p:nvSpPr>
          <p:spPr>
            <a:xfrm rot="-5400000">
              <a:off x="12556073" y="-355195"/>
              <a:ext cx="32032" cy="25144178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2180998" y="504677"/>
            <a:ext cx="13091864" cy="9572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79"/>
              </a:lnSpc>
            </a:pPr>
            <a:r>
              <a:rPr lang="en-US" sz="6399" dirty="0">
                <a:solidFill>
                  <a:srgbClr val="231F20"/>
                </a:solidFill>
                <a:latin typeface="HK Grotesk Bold"/>
              </a:rPr>
              <a:t>THE TEAM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788862" y="3880813"/>
            <a:ext cx="4227513" cy="33474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3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Team lead: Stella </a:t>
            </a:r>
            <a:r>
              <a:rPr lang="en-US" sz="32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Wangui</a:t>
            </a:r>
            <a:endParaRPr lang="en-US" sz="32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lnSpc>
                <a:spcPts val="2940"/>
              </a:lnSpc>
            </a:pPr>
            <a:r>
              <a:rPr lang="en-US" sz="3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  <a:p>
            <a:pPr>
              <a:lnSpc>
                <a:spcPts val="2940"/>
              </a:lnSpc>
            </a:pPr>
            <a:r>
              <a:rPr lang="en-US" sz="3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Anastacia Lau </a:t>
            </a:r>
          </a:p>
          <a:p>
            <a:pPr>
              <a:lnSpc>
                <a:spcPts val="2940"/>
              </a:lnSpc>
            </a:pPr>
            <a:r>
              <a:rPr lang="en-US" sz="32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Joram</a:t>
            </a:r>
            <a:r>
              <a:rPr lang="en-US" sz="3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2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Jomo</a:t>
            </a:r>
            <a:endParaRPr lang="en-US" sz="32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lnSpc>
                <a:spcPts val="2940"/>
              </a:lnSpc>
            </a:pPr>
            <a:r>
              <a:rPr lang="en-US" sz="3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Stella </a:t>
            </a:r>
            <a:r>
              <a:rPr lang="en-US" sz="32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Khavugwi</a:t>
            </a:r>
            <a:r>
              <a:rPr lang="en-US" sz="3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  <a:p>
            <a:pPr>
              <a:lnSpc>
                <a:spcPts val="2940"/>
              </a:lnSpc>
            </a:pPr>
            <a:r>
              <a:rPr lang="en-US" sz="3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Mercy </a:t>
            </a:r>
            <a:r>
              <a:rPr lang="en-US" sz="32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Wambui</a:t>
            </a:r>
            <a:r>
              <a:rPr lang="en-US" sz="3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  <a:p>
            <a:pPr>
              <a:lnSpc>
                <a:spcPts val="2940"/>
              </a:lnSpc>
            </a:pPr>
            <a:endParaRPr lang="en-US" sz="32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lnSpc>
                <a:spcPts val="2940"/>
              </a:lnSpc>
            </a:pPr>
            <a:r>
              <a:rPr lang="en-US" sz="3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Mentor: Stella </a:t>
            </a:r>
            <a:r>
              <a:rPr lang="en-US" sz="32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Kibet</a:t>
            </a:r>
            <a:endParaRPr lang="en-US" sz="32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18" name="Group 2">
            <a:extLst>
              <a:ext uri="{FF2B5EF4-FFF2-40B4-BE49-F238E27FC236}">
                <a16:creationId xmlns:a16="http://schemas.microsoft.com/office/drawing/2014/main" id="{7348CA0A-3BA4-B288-BB2F-A6AB3A74E294}"/>
              </a:ext>
            </a:extLst>
          </p:cNvPr>
          <p:cNvGrpSpPr/>
          <p:nvPr/>
        </p:nvGrpSpPr>
        <p:grpSpPr>
          <a:xfrm>
            <a:off x="70836" y="0"/>
            <a:ext cx="18858133" cy="11030178"/>
            <a:chOff x="0" y="0"/>
            <a:chExt cx="25144178" cy="14706903"/>
          </a:xfrm>
        </p:grpSpPr>
        <p:sp>
          <p:nvSpPr>
            <p:cNvPr id="19" name="AutoShape 3">
              <a:extLst>
                <a:ext uri="{FF2B5EF4-FFF2-40B4-BE49-F238E27FC236}">
                  <a16:creationId xmlns:a16="http://schemas.microsoft.com/office/drawing/2014/main" id="{D19529FC-F179-6599-F8B2-98E47C5B0F89}"/>
                </a:ext>
              </a:extLst>
            </p:cNvPr>
            <p:cNvSpPr/>
            <p:nvPr/>
          </p:nvSpPr>
          <p:spPr>
            <a:xfrm>
              <a:off x="3420727" y="0"/>
              <a:ext cx="32032" cy="14706903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</p:sp>
        <p:sp>
          <p:nvSpPr>
            <p:cNvPr id="20" name="AutoShape 4">
              <a:extLst>
                <a:ext uri="{FF2B5EF4-FFF2-40B4-BE49-F238E27FC236}">
                  <a16:creationId xmlns:a16="http://schemas.microsoft.com/office/drawing/2014/main" id="{91265E91-D794-DB45-158E-DEAEE2C3AA1C}"/>
                </a:ext>
              </a:extLst>
            </p:cNvPr>
            <p:cNvSpPr/>
            <p:nvPr/>
          </p:nvSpPr>
          <p:spPr>
            <a:xfrm>
              <a:off x="6483223" y="0"/>
              <a:ext cx="32032" cy="14706903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</p:sp>
        <p:sp>
          <p:nvSpPr>
            <p:cNvPr id="21" name="AutoShape 5">
              <a:extLst>
                <a:ext uri="{FF2B5EF4-FFF2-40B4-BE49-F238E27FC236}">
                  <a16:creationId xmlns:a16="http://schemas.microsoft.com/office/drawing/2014/main" id="{B47ABDF8-507E-97FE-E938-FA1FC91A2BC7}"/>
                </a:ext>
              </a:extLst>
            </p:cNvPr>
            <p:cNvSpPr/>
            <p:nvPr/>
          </p:nvSpPr>
          <p:spPr>
            <a:xfrm>
              <a:off x="9545719" y="0"/>
              <a:ext cx="32032" cy="14706903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</p:sp>
        <p:sp>
          <p:nvSpPr>
            <p:cNvPr id="22" name="AutoShape 6">
              <a:extLst>
                <a:ext uri="{FF2B5EF4-FFF2-40B4-BE49-F238E27FC236}">
                  <a16:creationId xmlns:a16="http://schemas.microsoft.com/office/drawing/2014/main" id="{72CD22CC-D177-C402-7DBE-1278EF0C7F44}"/>
                </a:ext>
              </a:extLst>
            </p:cNvPr>
            <p:cNvSpPr/>
            <p:nvPr/>
          </p:nvSpPr>
          <p:spPr>
            <a:xfrm>
              <a:off x="12608215" y="0"/>
              <a:ext cx="32032" cy="14706903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</p:sp>
        <p:sp>
          <p:nvSpPr>
            <p:cNvPr id="23" name="AutoShape 7">
              <a:extLst>
                <a:ext uri="{FF2B5EF4-FFF2-40B4-BE49-F238E27FC236}">
                  <a16:creationId xmlns:a16="http://schemas.microsoft.com/office/drawing/2014/main" id="{4D08350B-3D89-0133-6161-6CF4AB71770E}"/>
                </a:ext>
              </a:extLst>
            </p:cNvPr>
            <p:cNvSpPr/>
            <p:nvPr/>
          </p:nvSpPr>
          <p:spPr>
            <a:xfrm>
              <a:off x="15670711" y="0"/>
              <a:ext cx="32032" cy="14706903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</p:sp>
        <p:sp>
          <p:nvSpPr>
            <p:cNvPr id="24" name="AutoShape 8">
              <a:extLst>
                <a:ext uri="{FF2B5EF4-FFF2-40B4-BE49-F238E27FC236}">
                  <a16:creationId xmlns:a16="http://schemas.microsoft.com/office/drawing/2014/main" id="{9DC935F1-82E4-82D0-F42C-04D0630195BF}"/>
                </a:ext>
              </a:extLst>
            </p:cNvPr>
            <p:cNvSpPr/>
            <p:nvPr/>
          </p:nvSpPr>
          <p:spPr>
            <a:xfrm>
              <a:off x="18733207" y="0"/>
              <a:ext cx="32032" cy="14706903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</p:sp>
        <p:sp>
          <p:nvSpPr>
            <p:cNvPr id="25" name="AutoShape 9">
              <a:extLst>
                <a:ext uri="{FF2B5EF4-FFF2-40B4-BE49-F238E27FC236}">
                  <a16:creationId xmlns:a16="http://schemas.microsoft.com/office/drawing/2014/main" id="{4E473F4B-7B71-1BBC-63C9-1D9D2FA59BC5}"/>
                </a:ext>
              </a:extLst>
            </p:cNvPr>
            <p:cNvSpPr/>
            <p:nvPr/>
          </p:nvSpPr>
          <p:spPr>
            <a:xfrm>
              <a:off x="21795704" y="0"/>
              <a:ext cx="32032" cy="14706903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</p:sp>
        <p:sp>
          <p:nvSpPr>
            <p:cNvPr id="26" name="AutoShape 10">
              <a:extLst>
                <a:ext uri="{FF2B5EF4-FFF2-40B4-BE49-F238E27FC236}">
                  <a16:creationId xmlns:a16="http://schemas.microsoft.com/office/drawing/2014/main" id="{9A32F0D0-1C24-57A7-50D8-4A92E3E03577}"/>
                </a:ext>
              </a:extLst>
            </p:cNvPr>
            <p:cNvSpPr/>
            <p:nvPr/>
          </p:nvSpPr>
          <p:spPr>
            <a:xfrm rot="-5400000">
              <a:off x="12556073" y="-9626701"/>
              <a:ext cx="32032" cy="25144178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</p:sp>
        <p:sp>
          <p:nvSpPr>
            <p:cNvPr id="27" name="AutoShape 11">
              <a:extLst>
                <a:ext uri="{FF2B5EF4-FFF2-40B4-BE49-F238E27FC236}">
                  <a16:creationId xmlns:a16="http://schemas.microsoft.com/office/drawing/2014/main" id="{82238BFC-AEB2-791F-74FD-8E3BF618D6E0}"/>
                </a:ext>
              </a:extLst>
            </p:cNvPr>
            <p:cNvSpPr/>
            <p:nvPr/>
          </p:nvSpPr>
          <p:spPr>
            <a:xfrm rot="-5400000">
              <a:off x="12556073" y="-6536199"/>
              <a:ext cx="32032" cy="25144178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</p:sp>
        <p:sp>
          <p:nvSpPr>
            <p:cNvPr id="28" name="AutoShape 12">
              <a:extLst>
                <a:ext uri="{FF2B5EF4-FFF2-40B4-BE49-F238E27FC236}">
                  <a16:creationId xmlns:a16="http://schemas.microsoft.com/office/drawing/2014/main" id="{F454585F-0B04-0CB3-AB33-F815DC23929C}"/>
                </a:ext>
              </a:extLst>
            </p:cNvPr>
            <p:cNvSpPr/>
            <p:nvPr/>
          </p:nvSpPr>
          <p:spPr>
            <a:xfrm rot="-5400000">
              <a:off x="12556073" y="-3445697"/>
              <a:ext cx="32032" cy="25144178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</p:sp>
        <p:sp>
          <p:nvSpPr>
            <p:cNvPr id="29" name="AutoShape 13">
              <a:extLst>
                <a:ext uri="{FF2B5EF4-FFF2-40B4-BE49-F238E27FC236}">
                  <a16:creationId xmlns:a16="http://schemas.microsoft.com/office/drawing/2014/main" id="{3C91D185-5847-B2BF-B82D-0E8FCE234451}"/>
                </a:ext>
              </a:extLst>
            </p:cNvPr>
            <p:cNvSpPr/>
            <p:nvPr/>
          </p:nvSpPr>
          <p:spPr>
            <a:xfrm rot="-5400000">
              <a:off x="12556073" y="-355195"/>
              <a:ext cx="32032" cy="25144178"/>
            </a:xfrm>
            <a:prstGeom prst="rect">
              <a:avLst/>
            </a:prstGeom>
            <a:solidFill>
              <a:srgbClr val="231F20">
                <a:alpha val="9804"/>
              </a:srgbClr>
            </a:solidFill>
          </p:spPr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F28AC54-8BA8-5541-9559-B8E755C7F022}"/>
              </a:ext>
            </a:extLst>
          </p:cNvPr>
          <p:cNvGrpSpPr/>
          <p:nvPr/>
        </p:nvGrpSpPr>
        <p:grpSpPr>
          <a:xfrm>
            <a:off x="14086676" y="8586962"/>
            <a:ext cx="3568091" cy="1841500"/>
            <a:chOff x="14086676" y="8586962"/>
            <a:chExt cx="3568091" cy="1841500"/>
          </a:xfrm>
        </p:grpSpPr>
        <p:pic>
          <p:nvPicPr>
            <p:cNvPr id="31" name="Picture 4">
              <a:extLst>
                <a:ext uri="{FF2B5EF4-FFF2-40B4-BE49-F238E27FC236}">
                  <a16:creationId xmlns:a16="http://schemas.microsoft.com/office/drawing/2014/main" id="{B85FD6F3-1B1D-50FF-BF07-15CEDF9AF9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54400" y="9029700"/>
              <a:ext cx="1500367" cy="10059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AED6E123-FB1B-2184-2198-FD91BB445C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086676" y="8586962"/>
              <a:ext cx="2372372" cy="1841500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B96B4901-9302-4977-A18C-2E68BB60F0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0274" y="1755597"/>
            <a:ext cx="10830435" cy="737103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3112021">
            <a:off x="14110459" y="960654"/>
            <a:ext cx="8574504" cy="512911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1019175"/>
            <a:ext cx="9391721" cy="1099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40"/>
              </a:lnSpc>
            </a:pPr>
            <a:r>
              <a:rPr lang="en-US" sz="7200">
                <a:solidFill>
                  <a:srgbClr val="231F20"/>
                </a:solidFill>
                <a:latin typeface="HK Grotesk Bold"/>
              </a:rPr>
              <a:t>TARGET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8433435"/>
            <a:ext cx="15266002" cy="1103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FF0000"/>
                </a:solidFill>
                <a:latin typeface="HK Grotesk Light"/>
              </a:rPr>
              <a:t>How did you determine this was the best goal for your project?</a:t>
            </a:r>
          </a:p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FF0000"/>
                </a:solidFill>
                <a:latin typeface="HK Grotesk Light"/>
              </a:rPr>
              <a:t>Emphasis is on clarity</a:t>
            </a:r>
          </a:p>
          <a:p>
            <a:pPr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FF0000"/>
              </a:solidFill>
              <a:latin typeface="HK Grotesk Ligh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43584" y="2255374"/>
            <a:ext cx="14268105" cy="27208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519"/>
              </a:lnSpc>
            </a:pPr>
            <a:r>
              <a:rPr lang="en-US" sz="4800" b="1" dirty="0">
                <a:solidFill>
                  <a:srgbClr val="231F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To increase the patient attendance at Diabetes clinic by 25%  in 4 months from March 2024 to June 2024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9BADE42-4CCC-708E-ED95-698FD9DEB326}"/>
              </a:ext>
            </a:extLst>
          </p:cNvPr>
          <p:cNvGrpSpPr/>
          <p:nvPr/>
        </p:nvGrpSpPr>
        <p:grpSpPr>
          <a:xfrm>
            <a:off x="14086676" y="8586962"/>
            <a:ext cx="3568091" cy="1841500"/>
            <a:chOff x="14086676" y="8586962"/>
            <a:chExt cx="3568091" cy="1841500"/>
          </a:xfrm>
        </p:grpSpPr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5F215553-6323-B510-BFD6-8A33EC7635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54400" y="9029700"/>
              <a:ext cx="1500367" cy="10059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5D7221E-A462-6AA7-F1D3-2DE4696ABA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086676" y="8586962"/>
              <a:ext cx="2372372" cy="1841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AD9EC-D80C-4CA9-8075-78AFB621F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Analysis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F975A6-A869-4070-9D86-646B5A1E5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28" y="2089136"/>
            <a:ext cx="17462472" cy="738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939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E1F1F55-8A5F-4CD7-8C9F-3650CD500C14}"/>
              </a:ext>
            </a:extLst>
          </p:cNvPr>
          <p:cNvSpPr txBox="1">
            <a:spLocks/>
          </p:cNvSpPr>
          <p:nvPr/>
        </p:nvSpPr>
        <p:spPr>
          <a:xfrm>
            <a:off x="2347622" y="3110226"/>
            <a:ext cx="13342651" cy="441385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548640" indent="-54864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600" b="0" i="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+mn-cs"/>
              </a:defRPr>
            </a:lvl1pPr>
            <a:lvl2pPr marL="1188720" indent="-457200" algn="l" defTabSz="731520" rtl="0" eaLnBrk="1" latinLnBrk="0" hangingPunct="1">
              <a:spcBef>
                <a:spcPct val="20000"/>
              </a:spcBef>
              <a:buFont typeface="Arial"/>
              <a:buChar char="–"/>
              <a:defRPr sz="3200" b="0" i="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+mn-cs"/>
              </a:defRPr>
            </a:lvl2pPr>
            <a:lvl3pPr marL="182880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+mn-cs"/>
              </a:defRPr>
            </a:lvl3pPr>
            <a:lvl4pPr marL="2560320" indent="-365760" algn="l" defTabSz="73152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+mn-cs"/>
              </a:defRPr>
            </a:lvl4pPr>
            <a:lvl5pPr marL="3291840" indent="-365760" algn="l" defTabSz="731520" rtl="0" eaLnBrk="1" latinLnBrk="0" hangingPunct="1">
              <a:spcBef>
                <a:spcPct val="20000"/>
              </a:spcBef>
              <a:buFont typeface="Arial"/>
              <a:buChar char="»"/>
              <a:defRPr sz="1800" b="0" i="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+mn-cs"/>
              </a:defRPr>
            </a:lvl5pPr>
            <a:lvl6pPr marL="402336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5488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8640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1792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864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18AAD1-8966-4317-A4EC-DB6A883B2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Analysis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432001-B580-4EB0-A12D-B70EB7787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497" y="1622171"/>
            <a:ext cx="10927380" cy="704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663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EB53-4F35-4E66-9B99-026564458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Synthesis Matrix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28EA60-CE49-48BF-90C7-3A275694B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5441" y="2459646"/>
            <a:ext cx="8995847" cy="49790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0B025C-4346-4917-B105-F66B7D41F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7630" y="2340865"/>
            <a:ext cx="532401" cy="54435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7CBCC2-7959-4803-9B6A-0AE194BB05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992718" y="271784"/>
            <a:ext cx="448867" cy="929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47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28700" y="1019175"/>
            <a:ext cx="9391721" cy="1099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40"/>
              </a:lnSpc>
            </a:pPr>
            <a:r>
              <a:rPr lang="en-US" sz="7200" dirty="0">
                <a:solidFill>
                  <a:srgbClr val="231F20"/>
                </a:solidFill>
                <a:latin typeface="HK Grotesk Bold"/>
              </a:rPr>
              <a:t>BASELINE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84FEB319-9A40-4083-9FA0-7810A624CE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9939708"/>
              </p:ext>
            </p:extLst>
          </p:nvPr>
        </p:nvGraphicFramePr>
        <p:xfrm>
          <a:off x="3255264" y="2094421"/>
          <a:ext cx="12544408" cy="6935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1A01698-2537-4A35-93B1-81EE294E12BA}"/>
              </a:ext>
            </a:extLst>
          </p:cNvPr>
          <p:cNvSpPr txBox="1"/>
          <p:nvPr/>
        </p:nvSpPr>
        <p:spPr>
          <a:xfrm flipH="1">
            <a:off x="7078287" y="9267825"/>
            <a:ext cx="6684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No. Of Patients</a:t>
            </a:r>
            <a:r>
              <a:rPr lang="en-US" sz="2800" b="1" dirty="0"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719</Words>
  <Application>Microsoft Office PowerPoint</Application>
  <PresentationFormat>Custom</PresentationFormat>
  <Paragraphs>119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HK Grotesk Bold</vt:lpstr>
      <vt:lpstr>HK Grotesk Bold Bold</vt:lpstr>
      <vt:lpstr>HK Grotesk Light</vt:lpstr>
      <vt:lpstr>Office Theme</vt:lpstr>
      <vt:lpstr>PowerPoint Presentation</vt:lpstr>
      <vt:lpstr>PowerPoint Presentation</vt:lpstr>
      <vt:lpstr>Comprehensive Care in DM Clinic</vt:lpstr>
      <vt:lpstr>PowerPoint Presentation</vt:lpstr>
      <vt:lpstr>PowerPoint Presentation</vt:lpstr>
      <vt:lpstr>Problem Analysis</vt:lpstr>
      <vt:lpstr>Problem Analysis</vt:lpstr>
      <vt:lpstr>Synthesis Matrix</vt:lpstr>
      <vt:lpstr>PowerPoint Presentation</vt:lpstr>
      <vt:lpstr>PowerPoint Presentation</vt:lpstr>
      <vt:lpstr>Current State Analysis</vt:lpstr>
      <vt:lpstr>PowerPoint Presentation</vt:lpstr>
      <vt:lpstr>Main Root Causes and Key Drivers</vt:lpstr>
      <vt:lpstr>PowerPoint Presentation</vt:lpstr>
      <vt:lpstr>Interventions</vt:lpstr>
      <vt:lpstr>PowerPoint Presentation</vt:lpstr>
      <vt:lpstr>Results </vt:lpstr>
      <vt:lpstr>Annualized Impact on Outcomes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helpful template for presenting quality improvement work in 7 minutes 1. concise  2. data driven  3. helpful story telling</dc:title>
  <dc:creator>user</dc:creator>
  <cp:lastModifiedBy>user</cp:lastModifiedBy>
  <cp:revision>25</cp:revision>
  <dcterms:modified xsi:type="dcterms:W3CDTF">2025-02-08T11:35:53Z</dcterms:modified>
</cp:coreProperties>
</file>