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32918400" cy="21945600"/>
  <p:notesSz cx="7004050" cy="9290050"/>
  <p:defaultTextStyle>
    <a:defPPr>
      <a:defRPr lang="en-US"/>
    </a:defPPr>
    <a:lvl1pPr marL="0" algn="l" defTabSz="2350606" rtl="0" eaLnBrk="1" latinLnBrk="0" hangingPunct="1">
      <a:defRPr sz="4600" kern="1200">
        <a:solidFill>
          <a:schemeClr val="tx1"/>
        </a:solidFill>
        <a:latin typeface="+mn-lt"/>
        <a:ea typeface="+mn-ea"/>
        <a:cs typeface="+mn-cs"/>
      </a:defRPr>
    </a:lvl1pPr>
    <a:lvl2pPr marL="1175304" algn="l" defTabSz="2350606" rtl="0" eaLnBrk="1" latinLnBrk="0" hangingPunct="1">
      <a:defRPr sz="4600" kern="1200">
        <a:solidFill>
          <a:schemeClr val="tx1"/>
        </a:solidFill>
        <a:latin typeface="+mn-lt"/>
        <a:ea typeface="+mn-ea"/>
        <a:cs typeface="+mn-cs"/>
      </a:defRPr>
    </a:lvl2pPr>
    <a:lvl3pPr marL="2350606" algn="l" defTabSz="2350606" rtl="0" eaLnBrk="1" latinLnBrk="0" hangingPunct="1">
      <a:defRPr sz="4600" kern="1200">
        <a:solidFill>
          <a:schemeClr val="tx1"/>
        </a:solidFill>
        <a:latin typeface="+mn-lt"/>
        <a:ea typeface="+mn-ea"/>
        <a:cs typeface="+mn-cs"/>
      </a:defRPr>
    </a:lvl3pPr>
    <a:lvl4pPr marL="3525911" algn="l" defTabSz="2350606" rtl="0" eaLnBrk="1" latinLnBrk="0" hangingPunct="1">
      <a:defRPr sz="4600" kern="1200">
        <a:solidFill>
          <a:schemeClr val="tx1"/>
        </a:solidFill>
        <a:latin typeface="+mn-lt"/>
        <a:ea typeface="+mn-ea"/>
        <a:cs typeface="+mn-cs"/>
      </a:defRPr>
    </a:lvl4pPr>
    <a:lvl5pPr marL="4701214" algn="l" defTabSz="2350606" rtl="0" eaLnBrk="1" latinLnBrk="0" hangingPunct="1">
      <a:defRPr sz="4600" kern="1200">
        <a:solidFill>
          <a:schemeClr val="tx1"/>
        </a:solidFill>
        <a:latin typeface="+mn-lt"/>
        <a:ea typeface="+mn-ea"/>
        <a:cs typeface="+mn-cs"/>
      </a:defRPr>
    </a:lvl5pPr>
    <a:lvl6pPr marL="5876517" algn="l" defTabSz="2350606" rtl="0" eaLnBrk="1" latinLnBrk="0" hangingPunct="1">
      <a:defRPr sz="4600" kern="1200">
        <a:solidFill>
          <a:schemeClr val="tx1"/>
        </a:solidFill>
        <a:latin typeface="+mn-lt"/>
        <a:ea typeface="+mn-ea"/>
        <a:cs typeface="+mn-cs"/>
      </a:defRPr>
    </a:lvl6pPr>
    <a:lvl7pPr marL="7051819" algn="l" defTabSz="2350606" rtl="0" eaLnBrk="1" latinLnBrk="0" hangingPunct="1">
      <a:defRPr sz="4600" kern="1200">
        <a:solidFill>
          <a:schemeClr val="tx1"/>
        </a:solidFill>
        <a:latin typeface="+mn-lt"/>
        <a:ea typeface="+mn-ea"/>
        <a:cs typeface="+mn-cs"/>
      </a:defRPr>
    </a:lvl7pPr>
    <a:lvl8pPr marL="8227124" algn="l" defTabSz="2350606" rtl="0" eaLnBrk="1" latinLnBrk="0" hangingPunct="1">
      <a:defRPr sz="4600" kern="1200">
        <a:solidFill>
          <a:schemeClr val="tx1"/>
        </a:solidFill>
        <a:latin typeface="+mn-lt"/>
        <a:ea typeface="+mn-ea"/>
        <a:cs typeface="+mn-cs"/>
      </a:defRPr>
    </a:lvl8pPr>
    <a:lvl9pPr marL="9402428" algn="l" defTabSz="2350606" rtl="0" eaLnBrk="1" latinLnBrk="0" hangingPunct="1">
      <a:defRPr sz="4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p15:clr>
            <a:srgbClr val="A4A3A4"/>
          </p15:clr>
        </p15:guide>
        <p15:guide id="2" pos="10368">
          <p15:clr>
            <a:srgbClr val="A4A3A4"/>
          </p15:clr>
        </p15:guide>
      </p15:sldGuideLst>
    </p:ext>
    <p:ext uri="{2D200454-40CA-4A62-9FC3-DE9A4176ACB9}">
      <p15:notesGuideLst xmlns:p15="http://schemas.microsoft.com/office/powerpoint/2012/main">
        <p15:guide id="1" orient="horz" pos="2926">
          <p15:clr>
            <a:srgbClr val="A4A3A4"/>
          </p15:clr>
        </p15:guide>
        <p15:guide id="2" pos="220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52" autoAdjust="0"/>
    <p:restoredTop sz="94676" autoAdjust="0"/>
  </p:normalViewPr>
  <p:slideViewPr>
    <p:cSldViewPr>
      <p:cViewPr>
        <p:scale>
          <a:sx n="24" d="100"/>
          <a:sy n="24" d="100"/>
        </p:scale>
        <p:origin x="456" y="10"/>
      </p:cViewPr>
      <p:guideLst>
        <p:guide orient="horz" pos="6912"/>
        <p:guide pos="10368"/>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9" d="100"/>
          <a:sy n="69" d="100"/>
        </p:scale>
        <p:origin x="-3270" y="-90"/>
      </p:cViewPr>
      <p:guideLst>
        <p:guide orient="horz" pos="2926"/>
        <p:guide pos="2206"/>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67163" y="0"/>
            <a:ext cx="3035300" cy="465138"/>
          </a:xfrm>
          <a:prstGeom prst="rect">
            <a:avLst/>
          </a:prstGeom>
        </p:spPr>
        <p:txBody>
          <a:bodyPr vert="horz" lIns="91440" tIns="45720" rIns="91440" bIns="45720" rtlCol="0"/>
          <a:lstStyle>
            <a:lvl1pPr algn="r">
              <a:defRPr sz="1200"/>
            </a:lvl1pPr>
          </a:lstStyle>
          <a:p>
            <a:fld id="{FF66CDD7-09B6-4BB3-9069-2B95837CCCB2}" type="datetimeFigureOut">
              <a:rPr lang="en-US" smtClean="0"/>
              <a:t>2/24/2025</a:t>
            </a:fld>
            <a:endParaRPr lang="en-US"/>
          </a:p>
        </p:txBody>
      </p:sp>
      <p:sp>
        <p:nvSpPr>
          <p:cNvPr id="4" name="Footer Placeholder 3"/>
          <p:cNvSpPr>
            <a:spLocks noGrp="1"/>
          </p:cNvSpPr>
          <p:nvPr>
            <p:ph type="ftr" sz="quarter" idx="2"/>
          </p:nvPr>
        </p:nvSpPr>
        <p:spPr>
          <a:xfrm>
            <a:off x="0" y="8823325"/>
            <a:ext cx="30353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67163" y="8823325"/>
            <a:ext cx="3035300" cy="465138"/>
          </a:xfrm>
          <a:prstGeom prst="rect">
            <a:avLst/>
          </a:prstGeom>
        </p:spPr>
        <p:txBody>
          <a:bodyPr vert="horz" lIns="91440" tIns="45720" rIns="91440" bIns="45720" rtlCol="0" anchor="b"/>
          <a:lstStyle>
            <a:lvl1pPr algn="r">
              <a:defRPr sz="1200"/>
            </a:lvl1pPr>
          </a:lstStyle>
          <a:p>
            <a:fld id="{0479BA33-46DD-4DE6-9BEC-D9D96B7B704D}" type="slidenum">
              <a:rPr lang="en-US" smtClean="0"/>
              <a:t>‹#›</a:t>
            </a:fld>
            <a:endParaRPr lang="en-US"/>
          </a:p>
        </p:txBody>
      </p:sp>
    </p:spTree>
    <p:extLst>
      <p:ext uri="{BB962C8B-B14F-4D97-AF65-F5344CB8AC3E}">
        <p14:creationId xmlns:p14="http://schemas.microsoft.com/office/powerpoint/2010/main" val="7867403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32369760" y="0"/>
            <a:ext cx="548640" cy="21945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endParaRPr lang="en-US" dirty="0"/>
          </a:p>
        </p:txBody>
      </p:sp>
      <p:sp>
        <p:nvSpPr>
          <p:cNvPr id="16" name="Rectangle 15"/>
          <p:cNvSpPr/>
          <p:nvPr userDrawn="1"/>
        </p:nvSpPr>
        <p:spPr>
          <a:xfrm>
            <a:off x="-2" y="0"/>
            <a:ext cx="548640" cy="21945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endParaRPr lang="en-US" dirty="0"/>
          </a:p>
        </p:txBody>
      </p:sp>
      <p:sp>
        <p:nvSpPr>
          <p:cNvPr id="17" name="Rectangle 16"/>
          <p:cNvSpPr/>
          <p:nvPr userDrawn="1"/>
        </p:nvSpPr>
        <p:spPr>
          <a:xfrm>
            <a:off x="0" y="0"/>
            <a:ext cx="32918400" cy="2743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endParaRPr lang="en-US" dirty="0"/>
          </a:p>
        </p:txBody>
      </p:sp>
      <p:sp>
        <p:nvSpPr>
          <p:cNvPr id="18" name="Rectangle 17"/>
          <p:cNvSpPr/>
          <p:nvPr userDrawn="1"/>
        </p:nvSpPr>
        <p:spPr>
          <a:xfrm>
            <a:off x="0" y="19202400"/>
            <a:ext cx="32918400" cy="2743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08200" y="21677939"/>
            <a:ext cx="5297435" cy="185928"/>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2/24/2025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1"/>
            <a:ext cx="29626560" cy="3657600"/>
          </a:xfrm>
          <a:prstGeom prst="rect">
            <a:avLst/>
          </a:prstGeom>
        </p:spPr>
        <p:txBody>
          <a:bodyPr vert="horz" lIns="235061" tIns="117531" rIns="235061" bIns="117531" rtlCol="0" anchor="ctr">
            <a:normAutofit/>
          </a:bodyPr>
          <a:lstStyle/>
          <a:p>
            <a:r>
              <a:rPr lang="en-US" dirty="0"/>
              <a:t>Click to edit Master title style</a:t>
            </a:r>
          </a:p>
        </p:txBody>
      </p:sp>
      <p:sp>
        <p:nvSpPr>
          <p:cNvPr id="3" name="Text Placeholder 2"/>
          <p:cNvSpPr>
            <a:spLocks noGrp="1"/>
          </p:cNvSpPr>
          <p:nvPr>
            <p:ph type="body" idx="1"/>
          </p:nvPr>
        </p:nvSpPr>
        <p:spPr>
          <a:xfrm>
            <a:off x="1645920" y="5120643"/>
            <a:ext cx="29626560" cy="14483082"/>
          </a:xfrm>
          <a:prstGeom prst="rect">
            <a:avLst/>
          </a:prstGeom>
        </p:spPr>
        <p:txBody>
          <a:bodyPr vert="horz" lIns="235061" tIns="117531" rIns="235061" bIns="117531"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645920" y="20340322"/>
            <a:ext cx="7680960" cy="1168400"/>
          </a:xfrm>
          <a:prstGeom prst="rect">
            <a:avLst/>
          </a:prstGeom>
        </p:spPr>
        <p:txBody>
          <a:bodyPr vert="horz" lIns="235061" tIns="117531" rIns="235061" bIns="117531" rtlCol="0" anchor="ctr"/>
          <a:lstStyle>
            <a:lvl1pPr algn="l">
              <a:defRPr sz="3200">
                <a:solidFill>
                  <a:schemeClr val="tx1">
                    <a:tint val="75000"/>
                  </a:schemeClr>
                </a:solidFill>
              </a:defRPr>
            </a:lvl1pPr>
          </a:lstStyle>
          <a:p>
            <a:fld id="{985D6BDF-9D0E-4E2B-85B8-D8F4790360C9}" type="datetimeFigureOut">
              <a:rPr lang="en-US" smtClean="0"/>
              <a:t>2/24/2025</a:t>
            </a:fld>
            <a:endParaRPr lang="en-US" dirty="0"/>
          </a:p>
        </p:txBody>
      </p:sp>
      <p:sp>
        <p:nvSpPr>
          <p:cNvPr id="5" name="Footer Placeholder 4"/>
          <p:cNvSpPr>
            <a:spLocks noGrp="1"/>
          </p:cNvSpPr>
          <p:nvPr>
            <p:ph type="ftr" sz="quarter" idx="3"/>
          </p:nvPr>
        </p:nvSpPr>
        <p:spPr>
          <a:xfrm>
            <a:off x="11247120" y="20340322"/>
            <a:ext cx="10424160" cy="1168400"/>
          </a:xfrm>
          <a:prstGeom prst="rect">
            <a:avLst/>
          </a:prstGeom>
        </p:spPr>
        <p:txBody>
          <a:bodyPr vert="horz" lIns="235061" tIns="117531" rIns="235061" bIns="117531" rtlCol="0" anchor="ctr"/>
          <a:lstStyle>
            <a:lvl1pPr algn="ctr">
              <a:defRPr sz="3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3591520" y="20340322"/>
            <a:ext cx="7680960" cy="1168400"/>
          </a:xfrm>
          <a:prstGeom prst="rect">
            <a:avLst/>
          </a:prstGeom>
        </p:spPr>
        <p:txBody>
          <a:bodyPr vert="horz" lIns="235061" tIns="117531" rIns="235061" bIns="117531" rtlCol="0" anchor="ctr"/>
          <a:lstStyle>
            <a:lvl1pPr algn="r">
              <a:defRPr sz="32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2350606" rtl="0" eaLnBrk="1" latinLnBrk="0" hangingPunct="1">
        <a:spcBef>
          <a:spcPct val="0"/>
        </a:spcBef>
        <a:buNone/>
        <a:defRPr sz="4200" kern="1200">
          <a:solidFill>
            <a:schemeClr val="tx1"/>
          </a:solidFill>
          <a:latin typeface="+mj-lt"/>
          <a:ea typeface="+mj-ea"/>
          <a:cs typeface="+mj-cs"/>
        </a:defRPr>
      </a:lvl1pPr>
    </p:titleStyle>
    <p:bodyStyle>
      <a:lvl1pPr marL="244855" indent="-244855" algn="l" defTabSz="2350606" rtl="0" eaLnBrk="1" latinLnBrk="0" hangingPunct="1">
        <a:spcBef>
          <a:spcPct val="20000"/>
        </a:spcBef>
        <a:buFont typeface="Arial" pitchFamily="34" charset="0"/>
        <a:buChar char="•"/>
        <a:defRPr sz="1900" kern="1200">
          <a:solidFill>
            <a:schemeClr val="tx1"/>
          </a:solidFill>
          <a:latin typeface="+mn-lt"/>
          <a:ea typeface="+mn-ea"/>
          <a:cs typeface="+mn-cs"/>
        </a:defRPr>
      </a:lvl1pPr>
      <a:lvl2pPr marL="489709" indent="-244855" algn="l" defTabSz="2350606" rtl="0" eaLnBrk="1" latinLnBrk="0" hangingPunct="1">
        <a:spcBef>
          <a:spcPct val="20000"/>
        </a:spcBef>
        <a:buFont typeface="Arial" pitchFamily="34" charset="0"/>
        <a:buChar char="–"/>
        <a:defRPr sz="1900" kern="1200">
          <a:solidFill>
            <a:schemeClr val="tx1"/>
          </a:solidFill>
          <a:latin typeface="+mn-lt"/>
          <a:ea typeface="+mn-ea"/>
          <a:cs typeface="+mn-cs"/>
        </a:defRPr>
      </a:lvl2pPr>
      <a:lvl3pPr marL="734565" indent="-244855" algn="l" defTabSz="2350606" rtl="0" eaLnBrk="1" latinLnBrk="0" hangingPunct="1">
        <a:spcBef>
          <a:spcPct val="20000"/>
        </a:spcBef>
        <a:buFont typeface="Arial" pitchFamily="34" charset="0"/>
        <a:buChar char="•"/>
        <a:defRPr sz="1900" kern="1200">
          <a:solidFill>
            <a:schemeClr val="tx1"/>
          </a:solidFill>
          <a:latin typeface="+mn-lt"/>
          <a:ea typeface="+mn-ea"/>
          <a:cs typeface="+mn-cs"/>
        </a:defRPr>
      </a:lvl3pPr>
      <a:lvl4pPr marL="979419" indent="-244855" algn="l" defTabSz="2350606" rtl="0" eaLnBrk="1" latinLnBrk="0" hangingPunct="1">
        <a:spcBef>
          <a:spcPct val="20000"/>
        </a:spcBef>
        <a:buFont typeface="Arial" pitchFamily="34" charset="0"/>
        <a:buChar char="–"/>
        <a:defRPr sz="1900" kern="1200">
          <a:solidFill>
            <a:schemeClr val="tx1"/>
          </a:solidFill>
          <a:latin typeface="+mn-lt"/>
          <a:ea typeface="+mn-ea"/>
          <a:cs typeface="+mn-cs"/>
        </a:defRPr>
      </a:lvl4pPr>
      <a:lvl5pPr marL="1224275" indent="-244855" algn="l" defTabSz="2350606" rtl="0" eaLnBrk="1" latinLnBrk="0" hangingPunct="1">
        <a:spcBef>
          <a:spcPct val="20000"/>
        </a:spcBef>
        <a:buFont typeface="Arial" pitchFamily="34" charset="0"/>
        <a:buChar char="»"/>
        <a:defRPr sz="1900" kern="1200">
          <a:solidFill>
            <a:schemeClr val="tx1"/>
          </a:solidFill>
          <a:latin typeface="+mn-lt"/>
          <a:ea typeface="+mn-ea"/>
          <a:cs typeface="+mn-cs"/>
        </a:defRPr>
      </a:lvl5pPr>
      <a:lvl6pPr marL="6464169" indent="-587652" algn="l" defTabSz="2350606" rtl="0" eaLnBrk="1" latinLnBrk="0" hangingPunct="1">
        <a:spcBef>
          <a:spcPct val="20000"/>
        </a:spcBef>
        <a:buFont typeface="Arial" pitchFamily="34" charset="0"/>
        <a:buChar char="•"/>
        <a:defRPr sz="5200" kern="1200">
          <a:solidFill>
            <a:schemeClr val="tx1"/>
          </a:solidFill>
          <a:latin typeface="+mn-lt"/>
          <a:ea typeface="+mn-ea"/>
          <a:cs typeface="+mn-cs"/>
        </a:defRPr>
      </a:lvl6pPr>
      <a:lvl7pPr marL="7639472" indent="-587652" algn="l" defTabSz="2350606" rtl="0" eaLnBrk="1" latinLnBrk="0" hangingPunct="1">
        <a:spcBef>
          <a:spcPct val="20000"/>
        </a:spcBef>
        <a:buFont typeface="Arial" pitchFamily="34" charset="0"/>
        <a:buChar char="•"/>
        <a:defRPr sz="5200" kern="1200">
          <a:solidFill>
            <a:schemeClr val="tx1"/>
          </a:solidFill>
          <a:latin typeface="+mn-lt"/>
          <a:ea typeface="+mn-ea"/>
          <a:cs typeface="+mn-cs"/>
        </a:defRPr>
      </a:lvl7pPr>
      <a:lvl8pPr marL="8814776" indent="-587652" algn="l" defTabSz="2350606" rtl="0" eaLnBrk="1" latinLnBrk="0" hangingPunct="1">
        <a:spcBef>
          <a:spcPct val="20000"/>
        </a:spcBef>
        <a:buFont typeface="Arial" pitchFamily="34" charset="0"/>
        <a:buChar char="•"/>
        <a:defRPr sz="5200" kern="1200">
          <a:solidFill>
            <a:schemeClr val="tx1"/>
          </a:solidFill>
          <a:latin typeface="+mn-lt"/>
          <a:ea typeface="+mn-ea"/>
          <a:cs typeface="+mn-cs"/>
        </a:defRPr>
      </a:lvl8pPr>
      <a:lvl9pPr marL="9990078" indent="-587652" algn="l" defTabSz="2350606" rtl="0" eaLnBrk="1" latinLnBrk="0" hangingPunct="1">
        <a:spcBef>
          <a:spcPct val="20000"/>
        </a:spcBef>
        <a:buFont typeface="Arial" pitchFamily="34" charset="0"/>
        <a:buChar char="•"/>
        <a:defRPr sz="5200" kern="1200">
          <a:solidFill>
            <a:schemeClr val="tx1"/>
          </a:solidFill>
          <a:latin typeface="+mn-lt"/>
          <a:ea typeface="+mn-ea"/>
          <a:cs typeface="+mn-cs"/>
        </a:defRPr>
      </a:lvl9pPr>
    </p:bodyStyle>
    <p:otherStyle>
      <a:defPPr>
        <a:defRPr lang="en-US"/>
      </a:defPPr>
      <a:lvl1pPr marL="0" algn="l" defTabSz="2350606" rtl="0" eaLnBrk="1" latinLnBrk="0" hangingPunct="1">
        <a:defRPr sz="4600" kern="1200">
          <a:solidFill>
            <a:schemeClr val="tx1"/>
          </a:solidFill>
          <a:latin typeface="+mn-lt"/>
          <a:ea typeface="+mn-ea"/>
          <a:cs typeface="+mn-cs"/>
        </a:defRPr>
      </a:lvl1pPr>
      <a:lvl2pPr marL="1175304" algn="l" defTabSz="2350606" rtl="0" eaLnBrk="1" latinLnBrk="0" hangingPunct="1">
        <a:defRPr sz="4600" kern="1200">
          <a:solidFill>
            <a:schemeClr val="tx1"/>
          </a:solidFill>
          <a:latin typeface="+mn-lt"/>
          <a:ea typeface="+mn-ea"/>
          <a:cs typeface="+mn-cs"/>
        </a:defRPr>
      </a:lvl2pPr>
      <a:lvl3pPr marL="2350606" algn="l" defTabSz="2350606" rtl="0" eaLnBrk="1" latinLnBrk="0" hangingPunct="1">
        <a:defRPr sz="4600" kern="1200">
          <a:solidFill>
            <a:schemeClr val="tx1"/>
          </a:solidFill>
          <a:latin typeface="+mn-lt"/>
          <a:ea typeface="+mn-ea"/>
          <a:cs typeface="+mn-cs"/>
        </a:defRPr>
      </a:lvl3pPr>
      <a:lvl4pPr marL="3525911" algn="l" defTabSz="2350606" rtl="0" eaLnBrk="1" latinLnBrk="0" hangingPunct="1">
        <a:defRPr sz="4600" kern="1200">
          <a:solidFill>
            <a:schemeClr val="tx1"/>
          </a:solidFill>
          <a:latin typeface="+mn-lt"/>
          <a:ea typeface="+mn-ea"/>
          <a:cs typeface="+mn-cs"/>
        </a:defRPr>
      </a:lvl4pPr>
      <a:lvl5pPr marL="4701214" algn="l" defTabSz="2350606" rtl="0" eaLnBrk="1" latinLnBrk="0" hangingPunct="1">
        <a:defRPr sz="4600" kern="1200">
          <a:solidFill>
            <a:schemeClr val="tx1"/>
          </a:solidFill>
          <a:latin typeface="+mn-lt"/>
          <a:ea typeface="+mn-ea"/>
          <a:cs typeface="+mn-cs"/>
        </a:defRPr>
      </a:lvl5pPr>
      <a:lvl6pPr marL="5876517" algn="l" defTabSz="2350606" rtl="0" eaLnBrk="1" latinLnBrk="0" hangingPunct="1">
        <a:defRPr sz="4600" kern="1200">
          <a:solidFill>
            <a:schemeClr val="tx1"/>
          </a:solidFill>
          <a:latin typeface="+mn-lt"/>
          <a:ea typeface="+mn-ea"/>
          <a:cs typeface="+mn-cs"/>
        </a:defRPr>
      </a:lvl6pPr>
      <a:lvl7pPr marL="7051819" algn="l" defTabSz="2350606" rtl="0" eaLnBrk="1" latinLnBrk="0" hangingPunct="1">
        <a:defRPr sz="4600" kern="1200">
          <a:solidFill>
            <a:schemeClr val="tx1"/>
          </a:solidFill>
          <a:latin typeface="+mn-lt"/>
          <a:ea typeface="+mn-ea"/>
          <a:cs typeface="+mn-cs"/>
        </a:defRPr>
      </a:lvl7pPr>
      <a:lvl8pPr marL="8227124" algn="l" defTabSz="2350606" rtl="0" eaLnBrk="1" latinLnBrk="0" hangingPunct="1">
        <a:defRPr sz="4600" kern="1200">
          <a:solidFill>
            <a:schemeClr val="tx1"/>
          </a:solidFill>
          <a:latin typeface="+mn-lt"/>
          <a:ea typeface="+mn-ea"/>
          <a:cs typeface="+mn-cs"/>
        </a:defRPr>
      </a:lvl8pPr>
      <a:lvl9pPr marL="9402428" algn="l" defTabSz="2350606" rtl="0" eaLnBrk="1" latinLnBrk="0" hangingPunct="1">
        <a:defRPr sz="4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788291" y="6750"/>
            <a:ext cx="29546092" cy="2341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7942" tIns="244855" rIns="97942" bIns="244855"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6000" b="1" dirty="0">
                <a:solidFill>
                  <a:schemeClr val="accent3">
                    <a:lumMod val="20000"/>
                    <a:lumOff val="80000"/>
                  </a:schemeClr>
                </a:solidFill>
                <a:latin typeface="+mn-lt"/>
              </a:rPr>
              <a:t>Exploring Caregiver Experiences in Providing Continence Care for Older Adults at AIC  </a:t>
            </a:r>
            <a:r>
              <a:rPr lang="en-US" sz="6000" b="1" dirty="0" err="1">
                <a:solidFill>
                  <a:schemeClr val="accent3">
                    <a:lumMod val="20000"/>
                    <a:lumOff val="80000"/>
                  </a:schemeClr>
                </a:solidFill>
                <a:latin typeface="+mn-lt"/>
              </a:rPr>
              <a:t>Kijabe</a:t>
            </a:r>
            <a:r>
              <a:rPr lang="en-US" sz="6000" b="1" dirty="0">
                <a:solidFill>
                  <a:schemeClr val="accent3">
                    <a:lumMod val="20000"/>
                    <a:lumOff val="80000"/>
                  </a:schemeClr>
                </a:solidFill>
                <a:latin typeface="+mn-lt"/>
              </a:rPr>
              <a:t> Hospital’s Ambulatory Care: A Qualitative Study </a:t>
            </a:r>
          </a:p>
        </p:txBody>
      </p:sp>
      <p:sp>
        <p:nvSpPr>
          <p:cNvPr id="5" name="Text Box 123"/>
          <p:cNvSpPr txBox="1">
            <a:spLocks noChangeArrowheads="1"/>
          </p:cNvSpPr>
          <p:nvPr/>
        </p:nvSpPr>
        <p:spPr bwMode="auto">
          <a:xfrm>
            <a:off x="3429000" y="1754868"/>
            <a:ext cx="25566090" cy="1133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7942" tIns="97942" rIns="97942" bIns="97942"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3200" b="1" dirty="0">
                <a:solidFill>
                  <a:schemeClr val="accent3">
                    <a:lumMod val="20000"/>
                    <a:lumOff val="80000"/>
                  </a:schemeClr>
                </a:solidFill>
                <a:latin typeface="+mn-lt"/>
              </a:rPr>
              <a:t>Stella </a:t>
            </a:r>
            <a:r>
              <a:rPr lang="en-US" sz="3200" b="1" dirty="0" err="1">
                <a:solidFill>
                  <a:schemeClr val="accent3">
                    <a:lumMod val="20000"/>
                    <a:lumOff val="80000"/>
                  </a:schemeClr>
                </a:solidFill>
                <a:latin typeface="+mn-lt"/>
              </a:rPr>
              <a:t>Kibet</a:t>
            </a:r>
            <a:r>
              <a:rPr lang="en-US" sz="3200" b="1" dirty="0">
                <a:solidFill>
                  <a:schemeClr val="accent3">
                    <a:lumMod val="20000"/>
                    <a:lumOff val="80000"/>
                  </a:schemeClr>
                </a:solidFill>
                <a:latin typeface="+mn-lt"/>
              </a:rPr>
              <a:t> </a:t>
            </a:r>
            <a:r>
              <a:rPr lang="en-US" sz="3200" b="1" baseline="30000" dirty="0">
                <a:solidFill>
                  <a:schemeClr val="accent3">
                    <a:lumMod val="20000"/>
                    <a:lumOff val="80000"/>
                  </a:schemeClr>
                </a:solidFill>
                <a:latin typeface="+mn-lt"/>
              </a:rPr>
              <a:t>1</a:t>
            </a:r>
            <a:r>
              <a:rPr lang="en-US" sz="3200" b="1" dirty="0">
                <a:solidFill>
                  <a:schemeClr val="accent3">
                    <a:lumMod val="20000"/>
                    <a:lumOff val="80000"/>
                  </a:schemeClr>
                </a:solidFill>
                <a:latin typeface="+mn-lt"/>
              </a:rPr>
              <a:t>, Faith </a:t>
            </a:r>
            <a:r>
              <a:rPr lang="en-US" sz="3200" b="1" dirty="0" err="1">
                <a:solidFill>
                  <a:schemeClr val="accent3">
                    <a:lumMod val="20000"/>
                    <a:lumOff val="80000"/>
                  </a:schemeClr>
                </a:solidFill>
                <a:latin typeface="+mn-lt"/>
              </a:rPr>
              <a:t>Lelei</a:t>
            </a:r>
            <a:r>
              <a:rPr lang="en-US" sz="3200" b="1" dirty="0">
                <a:solidFill>
                  <a:schemeClr val="accent3">
                    <a:lumMod val="20000"/>
                    <a:lumOff val="80000"/>
                  </a:schemeClr>
                </a:solidFill>
                <a:latin typeface="+mn-lt"/>
              </a:rPr>
              <a:t> </a:t>
            </a:r>
            <a:r>
              <a:rPr lang="en-US" sz="3200" b="1" baseline="30000" dirty="0">
                <a:solidFill>
                  <a:schemeClr val="accent3">
                    <a:lumMod val="20000"/>
                    <a:lumOff val="80000"/>
                  </a:schemeClr>
                </a:solidFill>
                <a:latin typeface="+mn-lt"/>
              </a:rPr>
              <a:t>2</a:t>
            </a:r>
            <a:r>
              <a:rPr lang="en-US" sz="3200" b="1" dirty="0">
                <a:solidFill>
                  <a:schemeClr val="accent3">
                    <a:lumMod val="20000"/>
                    <a:lumOff val="80000"/>
                  </a:schemeClr>
                </a:solidFill>
                <a:latin typeface="+mn-lt"/>
              </a:rPr>
              <a:t> Jonathan </a:t>
            </a:r>
            <a:r>
              <a:rPr lang="en-US" sz="3200" b="1" dirty="0" err="1">
                <a:solidFill>
                  <a:schemeClr val="accent3">
                    <a:lumMod val="20000"/>
                    <a:lumOff val="80000"/>
                  </a:schemeClr>
                </a:solidFill>
                <a:latin typeface="+mn-lt"/>
              </a:rPr>
              <a:t>Nthusi</a:t>
            </a:r>
            <a:r>
              <a:rPr lang="en-US" sz="3200" b="1" dirty="0">
                <a:solidFill>
                  <a:schemeClr val="accent3">
                    <a:lumMod val="20000"/>
                    <a:lumOff val="80000"/>
                  </a:schemeClr>
                </a:solidFill>
                <a:latin typeface="+mn-lt"/>
              </a:rPr>
              <a:t> </a:t>
            </a:r>
            <a:r>
              <a:rPr lang="en-US" sz="3200" b="1" baseline="30000" dirty="0">
                <a:solidFill>
                  <a:schemeClr val="accent3">
                    <a:lumMod val="20000"/>
                    <a:lumOff val="80000"/>
                  </a:schemeClr>
                </a:solidFill>
                <a:latin typeface="+mn-lt"/>
              </a:rPr>
              <a:t>3 </a:t>
            </a:r>
            <a:endParaRPr lang="en-US" sz="2800" b="1" baseline="30000" dirty="0">
              <a:solidFill>
                <a:schemeClr val="accent3">
                  <a:lumMod val="20000"/>
                  <a:lumOff val="80000"/>
                </a:schemeClr>
              </a:solidFill>
              <a:latin typeface="+mn-lt"/>
            </a:endParaRPr>
          </a:p>
        </p:txBody>
      </p:sp>
      <p:sp>
        <p:nvSpPr>
          <p:cNvPr id="24" name="TextBox 23"/>
          <p:cNvSpPr txBox="1"/>
          <p:nvPr/>
        </p:nvSpPr>
        <p:spPr>
          <a:xfrm>
            <a:off x="3048000" y="19477816"/>
            <a:ext cx="8949546" cy="1772999"/>
          </a:xfrm>
          <a:prstGeom prst="rect">
            <a:avLst/>
          </a:prstGeom>
          <a:solidFill>
            <a:schemeClr val="accent1">
              <a:lumMod val="40000"/>
              <a:lumOff val="60000"/>
            </a:schemeClr>
          </a:solidFill>
        </p:spPr>
        <p:txBody>
          <a:bodyPr wrap="square" lIns="48971" tIns="24486" rIns="48971" bIns="24486" rtlCol="0">
            <a:spAutoFit/>
          </a:bodyPr>
          <a:lstStyle/>
          <a:p>
            <a:endParaRPr lang="en-US" sz="2800" b="1" dirty="0"/>
          </a:p>
          <a:p>
            <a:r>
              <a:rPr lang="en-US" sz="2800" b="1" dirty="0"/>
              <a:t>Stella </a:t>
            </a:r>
            <a:r>
              <a:rPr lang="en-US" sz="2800" b="1" dirty="0" err="1"/>
              <a:t>Kibet</a:t>
            </a:r>
            <a:r>
              <a:rPr lang="en-US" sz="2800" b="1" dirty="0"/>
              <a:t> </a:t>
            </a:r>
          </a:p>
          <a:p>
            <a:r>
              <a:rPr lang="en-US" sz="2800" b="1" dirty="0" err="1"/>
              <a:t>Kabarak</a:t>
            </a:r>
            <a:r>
              <a:rPr lang="en-US" sz="2800" b="1" dirty="0"/>
              <a:t> University, Family Medicine and Community Health </a:t>
            </a:r>
            <a:endParaRPr lang="en-US" sz="2800" dirty="0"/>
          </a:p>
          <a:p>
            <a:r>
              <a:rPr lang="en-US" sz="2800" b="1" dirty="0" err="1"/>
              <a:t>Email</a:t>
            </a:r>
            <a:r>
              <a:rPr lang="en-US" sz="2800" dirty="0" err="1"/>
              <a:t>:stellakibet@kabarak.ac.ke</a:t>
            </a:r>
            <a:r>
              <a:rPr lang="en-US" sz="2800" dirty="0"/>
              <a:t> </a:t>
            </a:r>
          </a:p>
        </p:txBody>
      </p:sp>
      <p:sp>
        <p:nvSpPr>
          <p:cNvPr id="25" name="TextBox 24"/>
          <p:cNvSpPr txBox="1"/>
          <p:nvPr/>
        </p:nvSpPr>
        <p:spPr>
          <a:xfrm>
            <a:off x="1280161" y="19431001"/>
            <a:ext cx="1572892" cy="603448"/>
          </a:xfrm>
          <a:prstGeom prst="rect">
            <a:avLst/>
          </a:prstGeom>
          <a:noFill/>
        </p:spPr>
        <p:txBody>
          <a:bodyPr wrap="none" lIns="48971" tIns="24486" rIns="48971" bIns="24486" rtlCol="0">
            <a:spAutoFit/>
          </a:bodyPr>
          <a:lstStyle/>
          <a:p>
            <a:r>
              <a:rPr lang="en-US" sz="3600" b="1" dirty="0"/>
              <a:t>Contact</a:t>
            </a:r>
            <a:endParaRPr lang="en-US" sz="3200" b="1" dirty="0"/>
          </a:p>
        </p:txBody>
      </p:sp>
      <p:sp>
        <p:nvSpPr>
          <p:cNvPr id="26" name="TextBox 25"/>
          <p:cNvSpPr txBox="1"/>
          <p:nvPr/>
        </p:nvSpPr>
        <p:spPr>
          <a:xfrm>
            <a:off x="16459200" y="20025359"/>
            <a:ext cx="14630400" cy="1463040"/>
          </a:xfrm>
          <a:prstGeom prst="rect">
            <a:avLst/>
          </a:prstGeom>
          <a:noFill/>
        </p:spPr>
        <p:txBody>
          <a:bodyPr wrap="square" lIns="48971" tIns="48971" rIns="48971" bIns="48971" numCol="1" spcCol="244855" rtlCol="0">
            <a:noAutofit/>
          </a:bodyPr>
          <a:lstStyle/>
          <a:p>
            <a:pPr marL="457200" indent="-457200">
              <a:buAutoNum type="arabicPeriod"/>
            </a:pPr>
            <a:r>
              <a:rPr lang="en-US" sz="2800" dirty="0" err="1"/>
              <a:t>Kabarak</a:t>
            </a:r>
            <a:r>
              <a:rPr lang="en-US" sz="2800" dirty="0"/>
              <a:t> University, Family Medicine and Community Health</a:t>
            </a:r>
          </a:p>
          <a:p>
            <a:pPr marL="457200" indent="-457200">
              <a:buAutoNum type="arabicPeriod"/>
            </a:pPr>
            <a:r>
              <a:rPr lang="en-US" sz="2800" dirty="0"/>
              <a:t>AIC </a:t>
            </a:r>
            <a:r>
              <a:rPr lang="en-US" sz="2800" dirty="0" err="1"/>
              <a:t>Kijabe</a:t>
            </a:r>
            <a:r>
              <a:rPr lang="en-US" sz="2800" dirty="0"/>
              <a:t> Hospital</a:t>
            </a:r>
          </a:p>
          <a:p>
            <a:pPr marL="457200" indent="-457200">
              <a:buAutoNum type="arabicPeriod"/>
            </a:pPr>
            <a:r>
              <a:rPr lang="en-US" sz="2800" dirty="0" err="1"/>
              <a:t>Kabarak</a:t>
            </a:r>
            <a:r>
              <a:rPr lang="en-US" sz="2800" dirty="0"/>
              <a:t> University, Family Medicine and Community Health</a:t>
            </a:r>
          </a:p>
          <a:p>
            <a:endParaRPr lang="en-US" sz="900" dirty="0"/>
          </a:p>
        </p:txBody>
      </p:sp>
      <p:sp>
        <p:nvSpPr>
          <p:cNvPr id="27" name="TextBox 26"/>
          <p:cNvSpPr txBox="1"/>
          <p:nvPr/>
        </p:nvSpPr>
        <p:spPr>
          <a:xfrm>
            <a:off x="16459202" y="19431001"/>
            <a:ext cx="1981198" cy="603448"/>
          </a:xfrm>
          <a:prstGeom prst="rect">
            <a:avLst/>
          </a:prstGeom>
          <a:noFill/>
        </p:spPr>
        <p:txBody>
          <a:bodyPr wrap="square" lIns="48971" tIns="24486" rIns="48971" bIns="24486" rtlCol="0">
            <a:spAutoFit/>
          </a:bodyPr>
          <a:lstStyle/>
          <a:p>
            <a:r>
              <a:rPr lang="en-US" sz="3600" b="1" dirty="0"/>
              <a:t>Authors</a:t>
            </a:r>
            <a:r>
              <a:rPr lang="en-US" sz="3200" b="1" dirty="0"/>
              <a:t> </a:t>
            </a:r>
          </a:p>
        </p:txBody>
      </p:sp>
      <p:sp>
        <p:nvSpPr>
          <p:cNvPr id="10" name="Text Box 189"/>
          <p:cNvSpPr txBox="1">
            <a:spLocks noChangeArrowheads="1"/>
          </p:cNvSpPr>
          <p:nvPr/>
        </p:nvSpPr>
        <p:spPr bwMode="auto">
          <a:xfrm>
            <a:off x="1097280" y="3810000"/>
            <a:ext cx="9647338" cy="10539089"/>
          </a:xfrm>
          <a:prstGeom prst="rect">
            <a:avLst/>
          </a:prstGeom>
          <a:solidFill>
            <a:schemeClr val="bg1"/>
          </a:solidFill>
          <a:ln w="12700">
            <a:solidFill>
              <a:schemeClr val="accent1">
                <a:lumMod val="75000"/>
              </a:schemeClr>
            </a:solidFill>
          </a:ln>
          <a:effectLst/>
        </p:spPr>
        <p:txBody>
          <a:bodyPr wrap="square"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3200" dirty="0">
                <a:latin typeface="Arial" panose="020B0604020202020204" pitchFamily="34" charset="0"/>
                <a:cs typeface="Arial" panose="020B0604020202020204" pitchFamily="34" charset="0"/>
              </a:rPr>
              <a:t>With increasing life expectancies, the burden of incontinence among older adults is rising. Incontinence in this population is often accompanied by comorbidity, requiring assistance with basic activities of daily living. Owing to the lack of affordable long-term care facilities, enabling environments and assistive technology in low-middle-income countries, the most significant burden is shouldered by family caregivers. Not much research in continence care for older adults has been done in low-resource settings, less so among caregivers in the community. Available evidence shows that incontinence is greatly stigmatized and invisible, presenting barriers to help-seeking in caregivers. Furthermore, there is insufficient support from primary care teams, who often overlook the problem. This research aimed to gain insight into caregivers' experiences in continence care and explore help-seeking </a:t>
            </a:r>
            <a:r>
              <a:rPr lang="en-US" sz="3200" dirty="0" err="1">
                <a:latin typeface="Arial" panose="020B0604020202020204" pitchFamily="34" charset="0"/>
                <a:cs typeface="Arial" panose="020B0604020202020204" pitchFamily="34" charset="0"/>
              </a:rPr>
              <a:t>behaviour</a:t>
            </a:r>
            <a:r>
              <a:rPr lang="en-US" sz="3200" dirty="0">
                <a:latin typeface="Arial" panose="020B0604020202020204" pitchFamily="34" charset="0"/>
                <a:cs typeface="Arial" panose="020B0604020202020204" pitchFamily="34" charset="0"/>
              </a:rPr>
              <a:t> in caring for home-based, care-dependent older adults with incontinence. </a:t>
            </a:r>
          </a:p>
        </p:txBody>
      </p:sp>
      <p:sp>
        <p:nvSpPr>
          <p:cNvPr id="32" name="Rectangle 31"/>
          <p:cNvSpPr/>
          <p:nvPr/>
        </p:nvSpPr>
        <p:spPr>
          <a:xfrm>
            <a:off x="1097280" y="2942260"/>
            <a:ext cx="9604868" cy="63914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4000" b="1" dirty="0">
                <a:solidFill>
                  <a:schemeClr val="accent3">
                    <a:lumMod val="20000"/>
                    <a:lumOff val="80000"/>
                  </a:schemeClr>
                </a:solidFill>
              </a:rPr>
              <a:t>Introduction</a:t>
            </a:r>
            <a:endParaRPr lang="en-US" sz="3200" b="1" dirty="0">
              <a:solidFill>
                <a:schemeClr val="accent3">
                  <a:lumMod val="20000"/>
                  <a:lumOff val="80000"/>
                </a:schemeClr>
              </a:solidFill>
            </a:endParaRPr>
          </a:p>
        </p:txBody>
      </p:sp>
      <p:sp>
        <p:nvSpPr>
          <p:cNvPr id="33" name="Rectangle 32"/>
          <p:cNvSpPr/>
          <p:nvPr/>
        </p:nvSpPr>
        <p:spPr>
          <a:xfrm>
            <a:off x="1061719" y="14349089"/>
            <a:ext cx="9700659" cy="586111"/>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4000" b="1" dirty="0">
                <a:solidFill>
                  <a:schemeClr val="accent3">
                    <a:lumMod val="20000"/>
                    <a:lumOff val="80000"/>
                  </a:schemeClr>
                </a:solidFill>
              </a:rPr>
              <a:t>Objectives</a:t>
            </a:r>
            <a:endParaRPr lang="en-US" sz="3200" b="1" dirty="0">
              <a:solidFill>
                <a:schemeClr val="accent3">
                  <a:lumMod val="20000"/>
                  <a:lumOff val="80000"/>
                </a:schemeClr>
              </a:solidFill>
            </a:endParaRPr>
          </a:p>
        </p:txBody>
      </p:sp>
      <p:sp>
        <p:nvSpPr>
          <p:cNvPr id="13" name="Text Box 192"/>
          <p:cNvSpPr txBox="1">
            <a:spLocks noChangeArrowheads="1"/>
          </p:cNvSpPr>
          <p:nvPr/>
        </p:nvSpPr>
        <p:spPr bwMode="auto">
          <a:xfrm>
            <a:off x="11125200" y="3780366"/>
            <a:ext cx="10060234" cy="6599549"/>
          </a:xfrm>
          <a:prstGeom prst="rect">
            <a:avLst/>
          </a:prstGeom>
          <a:solidFill>
            <a:schemeClr val="bg1"/>
          </a:solidFill>
          <a:ln w="12700">
            <a:solidFill>
              <a:schemeClr val="accent1">
                <a:lumMod val="75000"/>
              </a:schemeClr>
            </a:solidFill>
          </a:ln>
          <a:effectLst/>
        </p:spPr>
        <p:txBody>
          <a:bodyPr wrap="square"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3200" dirty="0"/>
              <a:t>This qualitative research was conducted among caregivers of older adults with either stool, fecal or mixed incontinence, with participants obtained from the out-patient service using purposive sampling, guided by the Australian-Modified Karnofsky Performance Scale. Ethical approval was sought from ethical review committees at </a:t>
            </a:r>
            <a:r>
              <a:rPr lang="en-US" sz="3200" dirty="0" err="1"/>
              <a:t>Kabarak</a:t>
            </a:r>
            <a:r>
              <a:rPr lang="en-US" sz="3200" dirty="0"/>
              <a:t> University, AIC </a:t>
            </a:r>
            <a:r>
              <a:rPr lang="en-US" sz="3200" dirty="0" err="1"/>
              <a:t>Kijabe</a:t>
            </a:r>
            <a:r>
              <a:rPr lang="en-US" sz="3200" dirty="0"/>
              <a:t> Hospital and National Commission for Science, Technology and Innovation (NACOSTI). Focus group discussions and in-depth informant interviews using semi-structured questionnaires were done. After data collection, a thematic analysis of emerging themes was done, and conclusions were drawn. </a:t>
            </a:r>
          </a:p>
        </p:txBody>
      </p:sp>
      <p:sp>
        <p:nvSpPr>
          <p:cNvPr id="34" name="Rectangle 33"/>
          <p:cNvSpPr/>
          <p:nvPr/>
        </p:nvSpPr>
        <p:spPr>
          <a:xfrm>
            <a:off x="11157514" y="2942260"/>
            <a:ext cx="10027920" cy="63914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4000" b="1" dirty="0">
                <a:solidFill>
                  <a:schemeClr val="accent3">
                    <a:lumMod val="20000"/>
                    <a:lumOff val="80000"/>
                  </a:schemeClr>
                </a:solidFill>
              </a:rPr>
              <a:t>Methods</a:t>
            </a:r>
            <a:endParaRPr lang="en-US" sz="3200" b="1" dirty="0">
              <a:solidFill>
                <a:schemeClr val="accent3">
                  <a:lumMod val="20000"/>
                  <a:lumOff val="80000"/>
                </a:schemeClr>
              </a:solidFill>
            </a:endParaRPr>
          </a:p>
        </p:txBody>
      </p:sp>
      <p:sp>
        <p:nvSpPr>
          <p:cNvPr id="12" name="Text Box 191"/>
          <p:cNvSpPr txBox="1">
            <a:spLocks noChangeArrowheads="1"/>
          </p:cNvSpPr>
          <p:nvPr/>
        </p:nvSpPr>
        <p:spPr bwMode="auto">
          <a:xfrm>
            <a:off x="21689725" y="3634781"/>
            <a:ext cx="10401013" cy="8569319"/>
          </a:xfrm>
          <a:prstGeom prst="rect">
            <a:avLst/>
          </a:prstGeom>
          <a:solidFill>
            <a:schemeClr val="bg1"/>
          </a:solidFill>
          <a:ln w="12700">
            <a:solidFill>
              <a:schemeClr val="accent1">
                <a:lumMod val="75000"/>
              </a:schemeClr>
            </a:solidFill>
          </a:ln>
          <a:effectLst/>
        </p:spPr>
        <p:txBody>
          <a:bodyPr wrap="square"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3200" dirty="0"/>
              <a:t>Caregivers of older adults with incontinence suffer significant physical and psychological strain, financial burden, social isolation and impacts on personal relationships. The healthcare challenges encountered are stigma, limited support from healthcare providers, and lack of information. Support from religious communities, stronger bonds with the care recipient, reciprocity and a sense of purpose and fulfillment were perceived benefits of caregiving. </a:t>
            </a:r>
          </a:p>
          <a:p>
            <a:r>
              <a:rPr lang="en-US" sz="3200" dirty="0"/>
              <a:t>Unanticipated findings include poor working conditions for paid caregivers, that stroke had major repercussion on families, myths about STIs and their association with incontinence as well as caregivers’ apprehensive of financial burdens from unnecessary tests hinders help-seeking for incontinence. Religious communities played a key role in alleviating loneliness and offering hope to families and patients with incontinence. </a:t>
            </a:r>
          </a:p>
        </p:txBody>
      </p:sp>
      <p:sp>
        <p:nvSpPr>
          <p:cNvPr id="35" name="Rectangle 34"/>
          <p:cNvSpPr/>
          <p:nvPr/>
        </p:nvSpPr>
        <p:spPr>
          <a:xfrm>
            <a:off x="21640800" y="2942260"/>
            <a:ext cx="10449938" cy="54716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4000" b="1" dirty="0">
                <a:solidFill>
                  <a:schemeClr val="accent3">
                    <a:lumMod val="20000"/>
                    <a:lumOff val="80000"/>
                  </a:schemeClr>
                </a:solidFill>
              </a:rPr>
              <a:t>Results and Implications </a:t>
            </a:r>
            <a:endParaRPr lang="en-US" sz="3200" b="1" dirty="0">
              <a:solidFill>
                <a:schemeClr val="accent3">
                  <a:lumMod val="20000"/>
                  <a:lumOff val="80000"/>
                </a:schemeClr>
              </a:solidFill>
            </a:endParaRPr>
          </a:p>
        </p:txBody>
      </p:sp>
      <p:sp>
        <p:nvSpPr>
          <p:cNvPr id="11" name="Text Box 190"/>
          <p:cNvSpPr txBox="1">
            <a:spLocks noChangeArrowheads="1"/>
          </p:cNvSpPr>
          <p:nvPr/>
        </p:nvSpPr>
        <p:spPr bwMode="auto">
          <a:xfrm>
            <a:off x="1051979" y="15011400"/>
            <a:ext cx="9692639" cy="4137337"/>
          </a:xfrm>
          <a:prstGeom prst="rect">
            <a:avLst/>
          </a:prstGeom>
          <a:solidFill>
            <a:schemeClr val="bg1"/>
          </a:solidFill>
          <a:ln w="12700">
            <a:solidFill>
              <a:schemeClr val="accent1">
                <a:lumMod val="75000"/>
              </a:schemeClr>
            </a:solidFill>
          </a:ln>
          <a:effectLst/>
        </p:spPr>
        <p:txBody>
          <a:bodyPr wrap="square"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3200" dirty="0"/>
              <a:t>1.To gain insight into the experiences in continence care by caregivers of home-based care-dependent older patients with incontinence attending AIC </a:t>
            </a:r>
            <a:r>
              <a:rPr lang="en-US" sz="3200" dirty="0" err="1"/>
              <a:t>Kijabe’s</a:t>
            </a:r>
            <a:r>
              <a:rPr lang="en-US" sz="3200" dirty="0"/>
              <a:t> ambulatory care</a:t>
            </a:r>
          </a:p>
          <a:p>
            <a:r>
              <a:rPr lang="en-US" sz="3200" dirty="0"/>
              <a:t>2.To understand the factors that affect caregivers’ help-seeking intention for continence care of their care recipients in managing incontinence at AIC </a:t>
            </a:r>
            <a:r>
              <a:rPr lang="en-US" sz="3200" dirty="0" err="1"/>
              <a:t>Kijabe</a:t>
            </a:r>
            <a:r>
              <a:rPr lang="en-US" sz="3200" dirty="0"/>
              <a:t> hospital’s ambulatory care</a:t>
            </a:r>
          </a:p>
        </p:txBody>
      </p:sp>
      <p:sp>
        <p:nvSpPr>
          <p:cNvPr id="19" name="Rectangle 18">
            <a:extLst>
              <a:ext uri="{FF2B5EF4-FFF2-40B4-BE49-F238E27FC236}">
                <a16:creationId xmlns:a16="http://schemas.microsoft.com/office/drawing/2014/main" id="{98584E39-948E-421A-94A9-E39A6DD1C3DB}"/>
              </a:ext>
            </a:extLst>
          </p:cNvPr>
          <p:cNvSpPr/>
          <p:nvPr/>
        </p:nvSpPr>
        <p:spPr>
          <a:xfrm>
            <a:off x="21782661" y="12421758"/>
            <a:ext cx="10449939" cy="674204"/>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4000" b="1" dirty="0">
                <a:solidFill>
                  <a:schemeClr val="accent3">
                    <a:lumMod val="20000"/>
                    <a:lumOff val="80000"/>
                  </a:schemeClr>
                </a:solidFill>
              </a:rPr>
              <a:t>Conclusion</a:t>
            </a:r>
            <a:endParaRPr lang="en-US" sz="3200" b="1" dirty="0">
              <a:solidFill>
                <a:schemeClr val="accent3">
                  <a:lumMod val="20000"/>
                  <a:lumOff val="80000"/>
                </a:schemeClr>
              </a:solidFill>
            </a:endParaRPr>
          </a:p>
        </p:txBody>
      </p:sp>
      <p:sp>
        <p:nvSpPr>
          <p:cNvPr id="3" name="TextBox 2">
            <a:extLst>
              <a:ext uri="{FF2B5EF4-FFF2-40B4-BE49-F238E27FC236}">
                <a16:creationId xmlns:a16="http://schemas.microsoft.com/office/drawing/2014/main" id="{CE8320B1-245E-40C7-AAC1-0C04CF12DB03}"/>
              </a:ext>
            </a:extLst>
          </p:cNvPr>
          <p:cNvSpPr txBox="1"/>
          <p:nvPr/>
        </p:nvSpPr>
        <p:spPr>
          <a:xfrm>
            <a:off x="21782642" y="13186700"/>
            <a:ext cx="10221358" cy="6001643"/>
          </a:xfrm>
          <a:prstGeom prst="rect">
            <a:avLst/>
          </a:prstGeom>
          <a:noFill/>
        </p:spPr>
        <p:txBody>
          <a:bodyPr wrap="square" rtlCol="0">
            <a:spAutoFit/>
          </a:bodyPr>
          <a:lstStyle/>
          <a:p>
            <a:r>
              <a:rPr lang="en-US" sz="3200" dirty="0">
                <a:latin typeface="Arial" panose="020B0604020202020204" pitchFamily="34" charset="0"/>
                <a:cs typeface="Arial" panose="020B0604020202020204" pitchFamily="34" charset="0"/>
              </a:rPr>
              <a:t>Challenges faced by caregivers are influenced by societal expectations and personal relationships. They are physical, psychological, and financial in nature. Community-based empowerment programs and leveraging resources from religious communities will build caregiver resilience. Improving access to healthcare resources and prioritizing research on caregivers </a:t>
            </a:r>
            <a:r>
              <a:rPr lang="en-US" sz="3200" dirty="0" err="1">
                <a:latin typeface="Arial" panose="020B0604020202020204" pitchFamily="34" charset="0"/>
                <a:cs typeface="Arial" panose="020B0604020202020204" pitchFamily="34" charset="0"/>
              </a:rPr>
              <a:t>arecrucial</a:t>
            </a:r>
            <a:r>
              <a:rPr lang="en-US" sz="3200" dirty="0">
                <a:latin typeface="Arial" panose="020B0604020202020204" pitchFamily="34" charset="0"/>
                <a:cs typeface="Arial" panose="020B0604020202020204" pitchFamily="34" charset="0"/>
              </a:rPr>
              <a:t> to enhance well-being of both caregivers and their care recipients. Findings will help spread awareness of the problem and influence policy to promote continence care for older adults living with incontinence. </a:t>
            </a:r>
          </a:p>
        </p:txBody>
      </p:sp>
      <p:pic>
        <p:nvPicPr>
          <p:cNvPr id="2" name="Picture 1">
            <a:extLst>
              <a:ext uri="{FF2B5EF4-FFF2-40B4-BE49-F238E27FC236}">
                <a16:creationId xmlns:a16="http://schemas.microsoft.com/office/drawing/2014/main" id="{C27450B0-B1A6-4577-8842-354E0609FDE1}"/>
              </a:ext>
            </a:extLst>
          </p:cNvPr>
          <p:cNvPicPr>
            <a:picLocks noChangeAspect="1"/>
          </p:cNvPicPr>
          <p:nvPr/>
        </p:nvPicPr>
        <p:blipFill>
          <a:blip r:embed="rId2"/>
          <a:stretch>
            <a:fillRect/>
          </a:stretch>
        </p:blipFill>
        <p:spPr>
          <a:xfrm>
            <a:off x="11157618" y="10564179"/>
            <a:ext cx="9797382" cy="8569319"/>
          </a:xfrm>
          <a:prstGeom prst="rect">
            <a:avLst/>
          </a:prstGeom>
        </p:spPr>
      </p:pic>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3083</TotalTime>
  <Words>588</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24x36</dc:title>
  <dc:creator>Jay Larson</dc:creator>
  <dc:description>Quality poster printing
www.genigraphics.com
1-800-790-4001</dc:description>
  <cp:lastModifiedBy>user</cp:lastModifiedBy>
  <cp:revision>127</cp:revision>
  <cp:lastPrinted>2013-02-12T02:21:55Z</cp:lastPrinted>
  <dcterms:created xsi:type="dcterms:W3CDTF">2013-02-10T21:14:48Z</dcterms:created>
  <dcterms:modified xsi:type="dcterms:W3CDTF">2025-02-24T14:32:25Z</dcterms:modified>
</cp:coreProperties>
</file>