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handoutMasterIdLst>
    <p:handoutMasterId r:id="rId3"/>
  </p:handoutMasterIdLst>
  <p:sldIdLst>
    <p:sldId id="256" r:id="rId2"/>
  </p:sldIdLst>
  <p:sldSz cx="51206400" cy="256032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  <p15:guide id="3" orient="horz" pos="8064">
          <p15:clr>
            <a:srgbClr val="A4A3A4"/>
          </p15:clr>
        </p15:guide>
        <p15:guide id="4" pos="161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6">
          <p15:clr>
            <a:srgbClr val="A4A3A4"/>
          </p15:clr>
        </p15:guide>
        <p15:guide id="2" pos="220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76" autoAdjust="0"/>
  </p:normalViewPr>
  <p:slideViewPr>
    <p:cSldViewPr>
      <p:cViewPr>
        <p:scale>
          <a:sx n="50" d="100"/>
          <a:sy n="50" d="100"/>
        </p:scale>
        <p:origin x="-9904" y="-1800"/>
      </p:cViewPr>
      <p:guideLst>
        <p:guide orient="horz" pos="6912"/>
        <p:guide pos="10368"/>
        <p:guide orient="horz" pos="8064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90"/>
      </p:cViewPr>
      <p:guideLst>
        <p:guide orient="horz" pos="2926"/>
        <p:guide pos="22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Sheet2!$B$2:$G$2</cx:f>
        <cx:lvl ptCount="6">
          <cx:pt idx="0">psychosocial issues</cx:pt>
          <cx:pt idx="1">PREP</cx:pt>
          <cx:pt idx="2">HTS</cx:pt>
          <cx:pt idx="3">Missed appointments</cx:pt>
          <cx:pt idx="4">Treatment literacy</cx:pt>
          <cx:pt idx="5">Screening </cx:pt>
        </cx:lvl>
      </cx:strDim>
      <cx:numDim type="val">
        <cx:f dir="row">Sheet2!$B$3:$G$3</cx:f>
        <cx:lvl ptCount="6" formatCode="General">
          <cx:pt idx="0">4</cx:pt>
          <cx:pt idx="1">5</cx:pt>
          <cx:pt idx="2">5</cx:pt>
          <cx:pt idx="3">32</cx:pt>
          <cx:pt idx="4">10</cx:pt>
          <cx:pt idx="5">7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Social W orkers</a:t>
            </a:r>
          </a:p>
        </cx:rich>
      </cx:tx>
    </cx:title>
    <cx:plotArea>
      <cx:plotAreaRegion>
        <cx:plotSurface>
          <cx:spPr>
            <a:solidFill>
              <a:srgbClr val="FFC000"/>
            </a:solidFill>
          </cx:spPr>
        </cx:plotSurface>
        <cx:series layoutId="clusteredColumn" uniqueId="{E2ED13B1-DA0C-43C0-94AA-2239FAC3BCEB}">
          <cx:dataLabels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83391168-95A1-4F5F-A584-C948CFD506CA}">
          <cx:axisId val="2"/>
        </cx:series>
      </cx:plotAreaRegion>
      <cx:axis id="0">
        <cx:catScaling gapWidth="0"/>
        <cx:title>
          <cx:tx>
            <cx:rich>
              <a:bodyPr spcFirstLastPara="1" vertOverflow="ellipsis" wrap="square" lIns="0" tIns="0" rIns="0" bIns="0" anchor="ctr" anchorCtr="1"/>
              <a:lstStyle/>
              <a:p>
                <a:pPr algn="ctr">
                  <a:defRPr/>
                </a:pPr>
                <a:r>
                  <a:rPr lang="en-US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Gaps identified in the facility</a:t>
                </a: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lang="en-US" sz="9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  <cx:axis id="1">
        <cx:valScaling/>
        <cx:title>
          <cx:tx>
            <cx:rich>
              <a:bodyPr spcFirstLastPara="1" vertOverflow="ellipsis" wrap="square" lIns="0" tIns="0" rIns="0" bIns="0" anchor="ctr" anchorCtr="1"/>
              <a:lstStyle/>
              <a:p>
                <a:pPr algn="ctr">
                  <a:defRPr/>
                </a:pPr>
                <a:r>
                  <a:rPr lang="en-US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No. of students with the gap in their facility</a:t>
                </a:r>
              </a:p>
            </cx:rich>
          </cx:tx>
        </cx:title>
        <cx:majorGridlines/>
        <cx:tickLabels/>
      </cx:axis>
      <cx:axis id="2">
        <cx:valScaling max="1" min="0"/>
        <cx:units unit="percentage"/>
        <cx:tickLabels/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Sheet1!$B$2:$G$2</cx:f>
        <cx:lvl ptCount="6">
          <cx:pt idx="0">Screening  NCDS</cx:pt>
          <cx:pt idx="1">HTS</cx:pt>
          <cx:pt idx="2">Treatment Literacy</cx:pt>
          <cx:pt idx="3">TPT</cx:pt>
          <cx:pt idx="4">PEP/PREP</cx:pt>
          <cx:pt idx="5">Documentation</cx:pt>
        </cx:lvl>
      </cx:strDim>
      <cx:numDim type="val">
        <cx:f dir="row">Sheet1!$B$3:$G$3</cx:f>
        <cx:lvl ptCount="6" formatCode="General">
          <cx:pt idx="0">24</cx:pt>
          <cx:pt idx="1">14</cx:pt>
          <cx:pt idx="2">8</cx:pt>
          <cx:pt idx="3">6</cx:pt>
          <cx:pt idx="4">8</cx:pt>
          <cx:pt idx="5">7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/>
              <a:t>NHITC</a:t>
            </a:r>
          </a:p>
        </cx:rich>
      </cx:tx>
    </cx:title>
    <cx:plotArea>
      <cx:plotAreaRegion>
        <cx:plotSurface>
          <cx:spPr>
            <a:solidFill>
              <a:srgbClr val="92D050"/>
            </a:solidFill>
          </cx:spPr>
        </cx:plotSurface>
        <cx:series layoutId="clusteredColumn" uniqueId="{1DDF7CB7-B08B-4478-BDA4-779CF6E92636}">
          <cx:dataLabels pos="inEnd"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C15A6209-5AB2-4C64-BFE0-A66DF7AC3056}">
          <cx:axisId val="2"/>
        </cx:series>
      </cx:plotAreaRegion>
      <cx:axis id="0">
        <cx:catScaling gapWidth="0"/>
        <cx:title>
          <cx:tx>
            <cx:rich>
              <a:bodyPr spcFirstLastPara="1" vertOverflow="ellipsis" wrap="square" lIns="0" tIns="0" rIns="0" bIns="0" anchor="ctr" anchorCtr="1"/>
              <a:lstStyle/>
              <a:p>
                <a:pPr algn="ctr">
                  <a:defRPr/>
                </a:pPr>
                <a:r>
                  <a:rPr lang="en-US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Identified gaps in facility</a:t>
                </a: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  <cx:axis id="1">
        <cx:valScaling/>
        <cx:title>
          <cx:tx>
            <cx:rich>
              <a:bodyPr spcFirstLastPara="1" vertOverflow="ellipsis" wrap="square" lIns="0" tIns="0" rIns="0" bIns="0" anchor="ctr" anchorCtr="1"/>
              <a:lstStyle/>
              <a:p>
                <a:pPr algn="ctr">
                  <a:defRPr/>
                </a:pPr>
                <a:r>
                  <a:rPr lang="en-US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student with gaps in the facility</a:t>
                </a:r>
              </a:p>
            </cx:rich>
          </cx:tx>
        </cx:title>
        <cx:majorGridlines/>
        <cx:tickLabels/>
      </cx:axis>
      <cx:axis id="2">
        <cx:valScaling max="1" min="0"/>
        <cx:units unit="percentage"/>
        <cx:tickLabels/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Sheet3!$B$2:$D$2</cx:f>
        <cx:lvl ptCount="3">
          <cx:pt idx="0">ACF</cx:pt>
          <cx:pt idx="1">TPT</cx:pt>
          <cx:pt idx="2">HTS</cx:pt>
        </cx:lvl>
      </cx:strDim>
      <cx:numDim type="val">
        <cx:f dir="row">Sheet3!$B$3:$D$3</cx:f>
        <cx:lvl ptCount="3" formatCode="General">
          <cx:pt idx="0">71</cx:pt>
          <cx:pt idx="1">27</cx:pt>
          <cx:pt idx="2">4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/>
              <a:t>TB</a:t>
            </a:r>
          </a:p>
        </cx:rich>
      </cx:tx>
    </cx:title>
    <cx:plotArea>
      <cx:plotAreaRegion>
        <cx:plotSurface>
          <cx:spPr>
            <a:solidFill>
              <a:srgbClr val="00B0F0"/>
            </a:solidFill>
          </cx:spPr>
        </cx:plotSurface>
        <cx:series layoutId="clusteredColumn" uniqueId="{6E8FD767-13DA-432F-B385-19AA22CD94D9}">
          <cx:dataLabels pos="inEnd">
            <cx:txPr>
              <a:bodyPr spcFirstLastPara="1" vertOverflow="ellipsis" wrap="square" lIns="0" tIns="0" rIns="0" bIns="0" anchor="ctr" anchorCtr="1"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>
                  <a:solidFill>
                    <a:srgbClr val="FF0000"/>
                  </a:solidFill>
                </a:endParaRPr>
              </a:p>
            </cx:txPr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AD7D2FAF-85F4-4A07-943B-3FA5DA8AD9A4}">
          <cx:axisId val="2"/>
        </cx:series>
      </cx:plotAreaRegion>
      <cx:axis id="0">
        <cx:catScaling gapWidth="0"/>
        <cx:title>
          <cx:tx>
            <cx:rich>
              <a:bodyPr spcFirstLastPara="1" vertOverflow="ellipsis" wrap="square" lIns="0" tIns="0" rIns="0" bIns="0" anchor="ctr" anchorCtr="1"/>
              <a:lstStyle/>
              <a:p>
                <a:pPr algn="ctr">
                  <a:defRPr/>
                </a:pPr>
                <a:r>
                  <a:rPr lang="en-US" sz="1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Gaps identified in the facility</a:t>
                </a:r>
              </a:p>
            </cx:rich>
          </cx:tx>
        </cx:title>
        <cx:tickLabels/>
      </cx:axis>
      <cx:axis id="1">
        <cx:valScaling/>
        <cx:title>
          <cx:tx>
            <cx:rich>
              <a:bodyPr spcFirstLastPara="1" vertOverflow="ellipsis" wrap="square" lIns="0" tIns="0" rIns="0" bIns="0" anchor="ctr" anchorCtr="1"/>
              <a:lstStyle/>
              <a:p>
                <a:pPr algn="ctr">
                  <a:defRPr/>
                </a:pPr>
                <a:r>
                  <a:rPr lang="en-US" sz="1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No. of students with gaps in their facility</a:t>
                </a:r>
              </a:p>
            </cx:rich>
          </cx:tx>
        </cx:title>
        <cx:majorGridlines/>
        <cx:tickLabels/>
      </cx:axis>
      <cx:axis id="2">
        <cx:valScaling max="1" min="0"/>
        <cx:title/>
        <cx:units unit="percentage"/>
        <cx:tickLabels/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Facility Impacts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2944253354710205E-2"/>
          <c:y val="8.0299281395670413E-2"/>
          <c:w val="0.95761640300183482"/>
          <c:h val="0.81809015079489156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Sheet1!$B$3:$G$3</c:f>
              <c:strCache>
                <c:ptCount val="6"/>
                <c:pt idx="0">
                  <c:v>HIV Treatment Literacy</c:v>
                </c:pt>
                <c:pt idx="1">
                  <c:v>Psychosocial Services</c:v>
                </c:pt>
                <c:pt idx="2">
                  <c:v>Integrated NCD/HIC Services</c:v>
                </c:pt>
                <c:pt idx="3">
                  <c:v>Capacity Building in NCD</c:v>
                </c:pt>
                <c:pt idx="4">
                  <c:v>Integrated HTS/PREP</c:v>
                </c:pt>
                <c:pt idx="5">
                  <c:v>100% TB Screening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15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7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04-4EF7-A2D8-7CF4339020C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586173839"/>
        <c:axId val="1588188943"/>
      </c:barChart>
      <c:catAx>
        <c:axId val="158617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Services Improved</a:t>
                </a:r>
              </a:p>
            </c:rich>
          </c:tx>
          <c:layout>
            <c:manualLayout>
              <c:xMode val="edge"/>
              <c:yMode val="edge"/>
              <c:x val="0.38712379702537181"/>
              <c:y val="0.88379629629629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8188943"/>
        <c:crosses val="autoZero"/>
        <c:auto val="1"/>
        <c:lblAlgn val="ctr"/>
        <c:lblOffset val="100"/>
        <c:noMultiLvlLbl val="0"/>
      </c:catAx>
      <c:valAx>
        <c:axId val="158818894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NO.of Facilities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0.334135680956547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86173839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solidFill>
      <a:srgbClr val="FFFF00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71">
  <cs:axisTitle>
    <cs:lnRef idx="0"/>
    <cs:fillRef idx="0"/>
    <cs:effectRef idx="0"/>
    <cs:fontRef idx="minor">
      <a:schemeClr val="lt1"/>
    </cs:fontRef>
    <cs:defRPr sz="9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baseline="0"/>
    <cs:bodyPr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/>
  </cs:dataLabel>
  <cs:dataLabelCallout>
    <cs:lnRef idx="0">
      <cs:styleClr val="auto"/>
    </cs:lnRef>
    <cs:fillRef idx="0"/>
    <cs:effectRef idx="0"/>
    <cs:fontRef idx="minor">
      <a:schemeClr val="lt1"/>
    </cs:fontRef>
    <cs:spPr>
      <a:solidFill>
        <a:schemeClr val="lt1"/>
      </a:solidFill>
      <a:ln>
        <a:solidFill>
          <a:schemeClr val="phClr"/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  <a:ln w="9525">
        <a:solidFill>
          <a:schemeClr val="tx1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dk1"/>
    </cs:fontRef>
  </cs:dropLine>
  <cs:errorBar>
    <cs:lnRef idx="0"/>
    <cs:fillRef idx="0"/>
    <cs:effectRef idx="0"/>
    <cs:fontRef idx="minor">
      <a:schemeClr val="dk1"/>
    </cs:fontRef>
    <cs:spPr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lt1">
            <a:alpha val="2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lt1"/>
    </cs:fontRef>
    <cs:defRPr sz="9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/>
    <cs:bodyPr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  <cs:bodyPr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/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lt1"/>
    </cs:fontRef>
    <cs:defRPr sz="900" kern="1200"/>
    <cs:bodyPr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6CDD7-09B6-4BB3-9069-2B95837CCCB2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9BA33-46DD-4DE6-9BEC-D9D96B7B70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40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190158"/>
            <a:ext cx="38404800" cy="8913706"/>
          </a:xfrm>
        </p:spPr>
        <p:txBody>
          <a:bodyPr anchor="b"/>
          <a:lstStyle>
            <a:lvl1pPr algn="ctr">
              <a:defRPr sz="1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3447611"/>
            <a:ext cx="38404800" cy="6181512"/>
          </a:xfrm>
        </p:spPr>
        <p:txBody>
          <a:bodyPr/>
          <a:lstStyle>
            <a:lvl1pPr marL="0" indent="0" algn="ctr">
              <a:buNone/>
              <a:defRPr sz="6480"/>
            </a:lvl1pPr>
            <a:lvl2pPr marL="1234440" indent="0" algn="ctr">
              <a:buNone/>
              <a:defRPr sz="5400"/>
            </a:lvl2pPr>
            <a:lvl3pPr marL="2468880" indent="0" algn="ctr">
              <a:buNone/>
              <a:defRPr sz="4860"/>
            </a:lvl3pPr>
            <a:lvl4pPr marL="3703320" indent="0" algn="ctr">
              <a:buNone/>
              <a:defRPr sz="4320"/>
            </a:lvl4pPr>
            <a:lvl5pPr marL="4937760" indent="0" algn="ctr">
              <a:buNone/>
              <a:defRPr sz="4320"/>
            </a:lvl5pPr>
            <a:lvl6pPr marL="6172200" indent="0" algn="ctr">
              <a:buNone/>
              <a:defRPr sz="4320"/>
            </a:lvl6pPr>
            <a:lvl7pPr marL="7406640" indent="0" algn="ctr">
              <a:buNone/>
              <a:defRPr sz="4320"/>
            </a:lvl7pPr>
            <a:lvl8pPr marL="8641080" indent="0" algn="ctr">
              <a:buNone/>
              <a:defRPr sz="4320"/>
            </a:lvl8pPr>
            <a:lvl9pPr marL="9875520" indent="0" algn="ctr">
              <a:buNone/>
              <a:defRPr sz="4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2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32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363136"/>
            <a:ext cx="11041380" cy="216975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363136"/>
            <a:ext cx="32484060" cy="216975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51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50352960" y="0"/>
            <a:ext cx="853440" cy="25603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3" y="0"/>
            <a:ext cx="853440" cy="25603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51206400" cy="3200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22402800"/>
            <a:ext cx="51206400" cy="3200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1" name="Instructions"/>
          <p:cNvSpPr/>
          <p:nvPr userDrawn="1"/>
        </p:nvSpPr>
        <p:spPr>
          <a:xfrm>
            <a:off x="-11948160" y="0"/>
            <a:ext cx="11094720" cy="25603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428" tIns="122428" rIns="122428" bIns="12242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7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wide. It can be used to print any poster with a 2:3 aspect ratio including 36x54 and 48x72.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7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3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3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286"/>
              </a:spcAft>
            </a:pPr>
            <a: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2059840" y="0"/>
            <a:ext cx="11094720" cy="25603200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47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7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7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7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3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3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4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47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3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286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33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3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0536" y="25290929"/>
            <a:ext cx="8240454" cy="21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8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7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6383025"/>
            <a:ext cx="44165520" cy="10650217"/>
          </a:xfrm>
        </p:spPr>
        <p:txBody>
          <a:bodyPr anchor="b"/>
          <a:lstStyle>
            <a:lvl1pPr>
              <a:defRPr sz="1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7133997"/>
            <a:ext cx="44165520" cy="5600697"/>
          </a:xfr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2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9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363137"/>
            <a:ext cx="44165520" cy="49487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6276344"/>
            <a:ext cx="21662706" cy="307593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9352280"/>
            <a:ext cx="21662706" cy="13755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6276344"/>
            <a:ext cx="21769390" cy="3075937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9352280"/>
            <a:ext cx="21769390" cy="13755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7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40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8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6" cy="597408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686391"/>
            <a:ext cx="25923240" cy="18194866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2"/>
            <a:ext cx="16515396" cy="14229930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5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6" cy="597408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69390" y="3686391"/>
            <a:ext cx="25923240" cy="18194866"/>
          </a:xfrm>
        </p:spPr>
        <p:txBody>
          <a:bodyPr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2"/>
            <a:ext cx="16515396" cy="14229930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9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363137"/>
            <a:ext cx="44165520" cy="4948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6815667"/>
            <a:ext cx="4416552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3730377"/>
            <a:ext cx="11521440" cy="1363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3730377"/>
            <a:ext cx="17282160" cy="1363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3730377"/>
            <a:ext cx="11521440" cy="1363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03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hart" Target="../charts/chart2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26024" y="4534808"/>
            <a:ext cx="13956775" cy="150242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6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0" y="-1670764"/>
            <a:ext cx="51168299" cy="500708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endParaRPr lang="en-US" sz="36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925800" y="4588791"/>
            <a:ext cx="16230599" cy="16531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workers chart </a:t>
            </a:r>
            <a:endParaRPr lang="en-US" sz="48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A674F20-7872-467D-BF42-825EAAC26558}"/>
              </a:ext>
            </a:extLst>
          </p:cNvPr>
          <p:cNvSpPr txBox="1"/>
          <p:nvPr/>
        </p:nvSpPr>
        <p:spPr>
          <a:xfrm>
            <a:off x="7039573" y="-688630"/>
            <a:ext cx="371653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“QI project-’</a:t>
            </a:r>
            <a:r>
              <a:rPr lang="en-US" sz="72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Integrating Continuous Quality Improvement  into</a:t>
            </a:r>
          </a:p>
          <a:p>
            <a:pPr algn="ctr"/>
            <a:r>
              <a:rPr lang="en-US" sz="72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primary health care </a:t>
            </a:r>
            <a:endParaRPr lang="en-US" sz="7200" b="1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b="1" kern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KE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4A8A97D-DFBB-4C4E-8A70-7A1715F02A7F}"/>
              </a:ext>
            </a:extLst>
          </p:cNvPr>
          <p:cNvSpPr txBox="1"/>
          <p:nvPr/>
        </p:nvSpPr>
        <p:spPr>
          <a:xfrm>
            <a:off x="14689337" y="2734837"/>
            <a:ext cx="18838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Emmanuel Ndeto</a:t>
            </a:r>
            <a:endParaRPr lang="en-K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EBB19A-84D1-4AF5-ABEF-556A4F5CB79D}"/>
              </a:ext>
            </a:extLst>
          </p:cNvPr>
          <p:cNvSpPr txBox="1"/>
          <p:nvPr/>
        </p:nvSpPr>
        <p:spPr>
          <a:xfrm>
            <a:off x="826024" y="6231467"/>
            <a:ext cx="138633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Quality Improvement (CQI) is a deliberate, defined process which is focused on activities that are responsive to community needs and improving population health.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quality improvement in health care is “a structured organizational process for involving people in planning and executing a continuous flow of improvement to provide quality health care that meets or exceeds expectations”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CQI involves evaluating current practices, identifying areas for improvement, and implementing changes that lead to better outcomes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3B77C99-43D1-4A03-8FD1-CE191842AB63}"/>
              </a:ext>
            </a:extLst>
          </p:cNvPr>
          <p:cNvSpPr/>
          <p:nvPr/>
        </p:nvSpPr>
        <p:spPr>
          <a:xfrm>
            <a:off x="807792" y="17475312"/>
            <a:ext cx="13975007" cy="9101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NHITC Chart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07794" y="11504010"/>
            <a:ext cx="13975007" cy="160887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Methodology.</a:t>
            </a:r>
            <a:endParaRPr lang="en-US" sz="48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5925801" y="13322271"/>
            <a:ext cx="16230598" cy="93375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 Chart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19A71E7-6D87-4F1C-8E00-30ACEF5A02F2}"/>
              </a:ext>
            </a:extLst>
          </p:cNvPr>
          <p:cNvSpPr/>
          <p:nvPr/>
        </p:nvSpPr>
        <p:spPr>
          <a:xfrm>
            <a:off x="33392863" y="4588792"/>
            <a:ext cx="16145275" cy="1637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Facility Impacts at 3 Months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18AF1378-6083-A68D-B20A-1948F2E78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3" t="3970" r="63210" b="85635"/>
          <a:stretch>
            <a:fillRect/>
          </a:stretch>
        </p:blipFill>
        <p:spPr bwMode="auto">
          <a:xfrm>
            <a:off x="38101" y="-1670765"/>
            <a:ext cx="7001472" cy="5007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0BDB382-B39A-D9CC-71C1-7E1B9BDC0224}"/>
              </a:ext>
            </a:extLst>
          </p:cNvPr>
          <p:cNvSpPr/>
          <p:nvPr/>
        </p:nvSpPr>
        <p:spPr>
          <a:xfrm>
            <a:off x="33527999" y="21271543"/>
            <a:ext cx="16010134" cy="97885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0BE62C-F590-A8A3-4A26-19E74E94CB41}"/>
              </a:ext>
            </a:extLst>
          </p:cNvPr>
          <p:cNvSpPr txBox="1"/>
          <p:nvPr/>
        </p:nvSpPr>
        <p:spPr>
          <a:xfrm>
            <a:off x="33392862" y="13539286"/>
            <a:ext cx="16145269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                     </a:t>
            </a:r>
            <a:r>
              <a:rPr lang="en-US" sz="4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Learned</a:t>
            </a:r>
            <a:endParaRPr lang="en-US" sz="4800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A10FC6-D3EF-D6EC-49EE-5E0BC64F5599}"/>
              </a:ext>
            </a:extLst>
          </p:cNvPr>
          <p:cNvSpPr/>
          <p:nvPr/>
        </p:nvSpPr>
        <p:spPr>
          <a:xfrm>
            <a:off x="15925800" y="19194096"/>
            <a:ext cx="16230599" cy="125092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4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48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cx="http://schemas.microsoft.com/office/drawing/2014/chartex">
        <mc:Choice Requires="cx">
          <p:graphicFrame>
            <p:nvGraphicFramePr>
              <p:cNvPr id="29" name="Chart 28"/>
              <p:cNvGraphicFramePr/>
              <p:nvPr>
                <p:extLst>
                  <p:ext uri="{D42A27DB-BD31-4B8C-83A1-F6EECF244321}">
                    <p14:modId xmlns:p14="http://schemas.microsoft.com/office/powerpoint/2010/main" val="682001143"/>
                  </p:ext>
                </p:extLst>
              </p:nvPr>
            </p:nvGraphicFramePr>
            <p:xfrm>
              <a:off x="15925800" y="6226592"/>
              <a:ext cx="16230600" cy="6739077"/>
            </p:xfrm>
            <a:graphic>
              <a:graphicData uri="http://schemas.microsoft.com/office/drawing/2014/chartex">
                <c:chart xmlns:c="http://schemas.openxmlformats.org/drawingml/2006/chart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29" name="Chart 28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925800" y="6226592"/>
                <a:ext cx="16230600" cy="67390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="http://schemas.microsoft.com/office/drawing/2014/chartex">
        <mc:Choice Requires="cx">
          <p:graphicFrame>
            <p:nvGraphicFramePr>
              <p:cNvPr id="31" name="Chart 30"/>
              <p:cNvGraphicFramePr/>
              <p:nvPr>
                <p:extLst>
                  <p:ext uri="{D42A27DB-BD31-4B8C-83A1-F6EECF244321}">
                    <p14:modId xmlns:p14="http://schemas.microsoft.com/office/powerpoint/2010/main" val="4272057456"/>
                  </p:ext>
                </p:extLst>
              </p:nvPr>
            </p:nvGraphicFramePr>
            <p:xfrm>
              <a:off x="807793" y="18385433"/>
              <a:ext cx="13975009" cy="6906479"/>
            </p:xfrm>
            <a:graphic>
              <a:graphicData uri="http://schemas.microsoft.com/office/drawing/2014/chartex">
                <c:chart xmlns:c="http://schemas.openxmlformats.org/drawingml/2006/chart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31" name="Chart 30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7793" y="18385433"/>
                <a:ext cx="13975009" cy="69064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="http://schemas.microsoft.com/office/drawing/2014/chartex">
        <mc:Choice Requires="cx">
          <p:graphicFrame>
            <p:nvGraphicFramePr>
              <p:cNvPr id="35" name="Chart 34"/>
              <p:cNvGraphicFramePr/>
              <p:nvPr>
                <p:extLst>
                  <p:ext uri="{D42A27DB-BD31-4B8C-83A1-F6EECF244321}">
                    <p14:modId xmlns:p14="http://schemas.microsoft.com/office/powerpoint/2010/main" val="3207980955"/>
                  </p:ext>
                </p:extLst>
              </p:nvPr>
            </p:nvGraphicFramePr>
            <p:xfrm>
              <a:off x="15925800" y="14549074"/>
              <a:ext cx="16230600" cy="4335042"/>
            </p:xfrm>
            <a:graphic>
              <a:graphicData uri="http://schemas.microsoft.com/office/drawing/2014/chartex">
                <c:chart xmlns:c="http://schemas.openxmlformats.org/drawingml/2006/chart" xmlns:r="http://schemas.openxmlformats.org/officeDocument/2006/relationships" r:id="rId7"/>
              </a:graphicData>
            </a:graphic>
          </p:graphicFrame>
        </mc:Choice>
        <mc:Fallback xmlns="">
          <p:pic>
            <p:nvPicPr>
              <p:cNvPr id="35" name="Chart 3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925800" y="14549074"/>
                <a:ext cx="16230600" cy="4335042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angle 2"/>
          <p:cNvSpPr/>
          <p:nvPr/>
        </p:nvSpPr>
        <p:spPr>
          <a:xfrm>
            <a:off x="807793" y="13112890"/>
            <a:ext cx="139750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identified measurable gaps in their respective training tracks(HIV, TB, social workers)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a action plan in line with the measurable gaps identified using a standardized tablet (goal, specific objective, activities, indicators, resources, responsible person and timeframe)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the action plan with the mentors for approval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ups using red-cap tool at month 1 and 3 of action plan implementation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5925800" y="20738070"/>
            <a:ext cx="16230599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facilities had initiated HIV treatment literacy classes/session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facilities offering psychosocial services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facilities had integrated NCD/HIV care services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facilities had done capacity building in NCD  integrated in HIV care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facilities had integrated HTS/PREP services in CCC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5 facilities were 100% screening all patients for TB in all care </a:t>
            </a:r>
            <a:r>
              <a:rPr lang="en-US" sz="3200" dirty="0" smtClean="0"/>
              <a:t>points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 flipH="1">
            <a:off x="33840591" y="14549074"/>
            <a:ext cx="1569754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incremental changes-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manageble changes and evaluating their impact regularly allows for course correction and continuous improvement. 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Teamwork is key-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disciplines collaborate to identify problems and develop solutions.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Change management is essential-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properly managing change, including addressing staff concerns and providing adequate training, is key to adoption of new practices. 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Focus on the patient-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prioritize patient needs and outcomes is core in designing and implementing CQI initiatives.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Data is crucial-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reliable data collection and analysis are essential to identify areas for improvement and measure the impact of interventions.</a:t>
            </a:r>
          </a:p>
        </p:txBody>
      </p:sp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803035"/>
              </p:ext>
            </p:extLst>
          </p:nvPr>
        </p:nvGraphicFramePr>
        <p:xfrm>
          <a:off x="33299399" y="6638025"/>
          <a:ext cx="16238735" cy="6684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8" name="Rectangle 7"/>
          <p:cNvSpPr/>
          <p:nvPr/>
        </p:nvSpPr>
        <p:spPr>
          <a:xfrm>
            <a:off x="33527999" y="22250400"/>
            <a:ext cx="16010134" cy="1481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Kenya HIV prevention and treatment guidelines, 2022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guideline for tuberculosis, leprosy and lung disease, 2021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776898" y="-1691639"/>
            <a:ext cx="7391401" cy="514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7684</TotalTime>
  <Words>251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24x36</dc:title>
  <dc:creator>Jay Larson</dc:creator>
  <dc:description>Quality poster printing
www.genigraphics.com
1-800-790-4001</dc:description>
  <cp:lastModifiedBy>user</cp:lastModifiedBy>
  <cp:revision>267</cp:revision>
  <cp:lastPrinted>2013-02-12T02:21:55Z</cp:lastPrinted>
  <dcterms:created xsi:type="dcterms:W3CDTF">2013-02-10T21:14:48Z</dcterms:created>
  <dcterms:modified xsi:type="dcterms:W3CDTF">2025-02-12T06:38:06Z</dcterms:modified>
</cp:coreProperties>
</file>