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3"/>
  </p:handoutMasterIdLst>
  <p:sldIdLst>
    <p:sldId id="256" r:id="rId2"/>
  </p:sldIdLst>
  <p:sldSz cx="51206400" cy="25603200"/>
  <p:notesSz cx="7027863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8064">
          <p15:clr>
            <a:srgbClr val="A4A3A4"/>
          </p15:clr>
        </p15:guide>
        <p15:guide id="4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21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76" autoAdjust="0"/>
  </p:normalViewPr>
  <p:slideViewPr>
    <p:cSldViewPr>
      <p:cViewPr varScale="1">
        <p:scale>
          <a:sx n="19" d="100"/>
          <a:sy n="19" d="100"/>
        </p:scale>
        <p:origin x="100" y="244"/>
      </p:cViewPr>
      <p:guideLst>
        <p:guide orient="horz" pos="6912"/>
        <p:guide pos="10368"/>
        <p:guide orient="horz" pos="8064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90"/>
      </p:cViewPr>
      <p:guideLst>
        <p:guide orient="horz" pos="2934"/>
        <p:guide pos="221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2025%20poster\data%202025%20learn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2025%20poster\data%202025%20learn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pre-test</a:t>
            </a:r>
            <a:r>
              <a:rPr lang="en-US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means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28398248151198E-2"/>
          <c:y val="5.5581054627422216E-2"/>
          <c:w val="0.94946124223330908"/>
          <c:h val="0.834796229016933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12969868651088E-2"/>
                      <c:h val="0.112348893339415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7A6-42C1-8A6C-CA0BCE739123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033580193588433E-2"/>
                      <c:h val="0.104436999442273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7A6-42C1-8A6C-CA0BCE739123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40296232306121E-2"/>
                      <c:h val="0.1143268668137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7A6-42C1-8A6C-CA0BCE739123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398953024562586E-2"/>
                      <c:h val="0.10245902596798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7A6-42C1-8A6C-CA0BCE739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Sheet1!$C$3:$F$3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Sheet1!$C$4:$F$4</c:f>
              <c:numCache>
                <c:formatCode>General</c:formatCode>
                <c:ptCount val="4"/>
                <c:pt idx="0">
                  <c:v>47</c:v>
                </c:pt>
                <c:pt idx="1">
                  <c:v>59</c:v>
                </c:pt>
                <c:pt idx="2">
                  <c:v>49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7-4B6D-96A0-5E54398EC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087344"/>
        <c:axId val="170088176"/>
      </c:barChart>
      <c:catAx>
        <c:axId val="170087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70088176"/>
        <c:crosses val="autoZero"/>
        <c:auto val="1"/>
        <c:lblAlgn val="ctr"/>
        <c:lblOffset val="100"/>
        <c:noMultiLvlLbl val="0"/>
      </c:catAx>
      <c:valAx>
        <c:axId val="1700881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8734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rgbClr val="FFFF00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Post-test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14236856756542E-2"/>
          <c:y val="7.6557556505786523E-2"/>
          <c:w val="0.94559837217317533"/>
          <c:h val="0.800379481743623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77777777777774E-2"/>
                      <c:h val="8.72124476057236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CB2-4B7E-9801-C0A40E085D3D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303030303030298E-2"/>
                      <c:h val="8.2850193673770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B2-4B7E-9801-C0A40E085D3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35353535353535E-2"/>
                      <c:h val="9.81180824356078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CB2-4B7E-9801-C0A40E085D3D}"/>
                </c:ext>
              </c:extLst>
            </c:dLbl>
            <c:dLbl>
              <c:idx val="3"/>
              <c:layout>
                <c:manualLayout>
                  <c:x val="0"/>
                  <c:y val="-2.3992310754604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562289562289561E-2"/>
                      <c:h val="6.54011779459554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CB2-4B7E-9801-C0A40E085D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Sheet2!$B$3:$E$3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Sheet2!$B$4:$E$4</c:f>
              <c:numCache>
                <c:formatCode>General</c:formatCode>
                <c:ptCount val="4"/>
                <c:pt idx="0">
                  <c:v>67</c:v>
                </c:pt>
                <c:pt idx="1">
                  <c:v>83</c:v>
                </c:pt>
                <c:pt idx="2">
                  <c:v>73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A5-4430-95DF-71B4A619AB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6871024"/>
        <c:axId val="296868944"/>
      </c:barChart>
      <c:catAx>
        <c:axId val="296871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96868944"/>
        <c:crosses val="autoZero"/>
        <c:auto val="1"/>
        <c:lblAlgn val="ctr"/>
        <c:lblOffset val="100"/>
        <c:noMultiLvlLbl val="0"/>
      </c:catAx>
      <c:valAx>
        <c:axId val="2968689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Percentage</a:t>
                </a:r>
              </a:p>
            </c:rich>
          </c:tx>
          <c:layout>
            <c:manualLayout>
              <c:xMode val="edge"/>
              <c:yMode val="edge"/>
              <c:x val="7.3682818095107691E-3"/>
              <c:y val="0.348011115555395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6871024"/>
        <c:crosses val="autoZero"/>
        <c:crossBetween val="between"/>
      </c:valAx>
      <c:spPr>
        <a:solidFill>
          <a:srgbClr val="92D050"/>
        </a:solidFill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 Improvements</a:t>
            </a:r>
            <a:r>
              <a:rPr lang="en-US" baseline="0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856071351203817E-2"/>
          <c:y val="6.7942708333333338E-2"/>
          <c:w val="0.94946124223330908"/>
          <c:h val="0.759084030511811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69168547543505E-2"/>
                      <c:h val="8.58985400262467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012-4031-96DA-225F701E0840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96032702414257E-2"/>
                      <c:h val="8.58985400262467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012-4031-96DA-225F701E084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975884586261197E-2"/>
                      <c:h val="7.02735400262467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012-4031-96DA-225F701E084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547973455953034E-2"/>
                      <c:h val="7.80860400262467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012-4031-96DA-225F701E08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Sheet3!$B$3:$E$3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Sheet3!$B$4:$E$4</c:f>
              <c:numCache>
                <c:formatCode>General</c:formatCode>
                <c:ptCount val="4"/>
                <c:pt idx="0">
                  <c:v>21</c:v>
                </c:pt>
                <c:pt idx="1">
                  <c:v>24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9-43C5-9111-8F72AD5CE2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752480"/>
        <c:axId val="312749152"/>
      </c:barChart>
      <c:catAx>
        <c:axId val="312752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2749152"/>
        <c:crosses val="autoZero"/>
        <c:auto val="1"/>
        <c:lblAlgn val="ctr"/>
        <c:lblOffset val="100"/>
        <c:noMultiLvlLbl val="0"/>
      </c:catAx>
      <c:valAx>
        <c:axId val="31274915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Percentage</a:t>
                </a:r>
                <a:r>
                  <a:rPr lang="en-US" sz="1400" b="1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5.6796166294388484E-3"/>
              <c:y val="0.216156765036840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752480"/>
        <c:crosses val="autoZero"/>
        <c:crossBetween val="between"/>
      </c:valAx>
      <c:spPr>
        <a:solidFill>
          <a:srgbClr val="FFC000"/>
        </a:solidFill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 of pre and post means</a:t>
            </a:r>
          </a:p>
        </c:rich>
      </c:tx>
      <c:layout>
        <c:manualLayout>
          <c:xMode val="edge"/>
          <c:yMode val="edge"/>
          <c:x val="0.24611111111111106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Sheet4!$B$5</c:f>
              <c:strCache>
                <c:ptCount val="1"/>
                <c:pt idx="0">
                  <c:v>Pre-test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Sheet4!$C$4:$F$4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Sheet4!$C$5:$F$5</c:f>
              <c:numCache>
                <c:formatCode>General</c:formatCode>
                <c:ptCount val="4"/>
                <c:pt idx="0">
                  <c:v>47</c:v>
                </c:pt>
                <c:pt idx="1">
                  <c:v>59</c:v>
                </c:pt>
                <c:pt idx="2">
                  <c:v>49</c:v>
                </c:pt>
                <c:pt idx="3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5C-4520-8F21-6C2480F10D84}"/>
            </c:ext>
          </c:extLst>
        </c:ser>
        <c:ser>
          <c:idx val="1"/>
          <c:order val="1"/>
          <c:tx>
            <c:strRef>
              <c:f>Sheet4!$B$6</c:f>
              <c:strCache>
                <c:ptCount val="1"/>
                <c:pt idx="0">
                  <c:v>post-test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Sheet4!$C$4:$F$4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Sheet4!$C$6:$F$6</c:f>
              <c:numCache>
                <c:formatCode>General</c:formatCode>
                <c:ptCount val="4"/>
                <c:pt idx="0">
                  <c:v>67</c:v>
                </c:pt>
                <c:pt idx="1">
                  <c:v>83</c:v>
                </c:pt>
                <c:pt idx="2">
                  <c:v>73</c:v>
                </c:pt>
                <c:pt idx="3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5C-4520-8F21-6C2480F10D84}"/>
            </c:ext>
          </c:extLst>
        </c:ser>
        <c:ser>
          <c:idx val="2"/>
          <c:order val="2"/>
          <c:tx>
            <c:strRef>
              <c:f>Sheet4!$B$7</c:f>
              <c:strCache>
                <c:ptCount val="1"/>
                <c:pt idx="0">
                  <c:v>positive difference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Sheet4!$C$4:$F$4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Sheet4!$C$7:$F$7</c:f>
              <c:numCache>
                <c:formatCode>General</c:formatCode>
                <c:ptCount val="4"/>
                <c:pt idx="0">
                  <c:v>20</c:v>
                </c:pt>
                <c:pt idx="1">
                  <c:v>24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5C-4520-8F21-6C2480F10D8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89353375"/>
        <c:axId val="1289354207"/>
      </c:lineChart>
      <c:catAx>
        <c:axId val="12893533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9354207"/>
        <c:crosses val="autoZero"/>
        <c:auto val="1"/>
        <c:lblAlgn val="ctr"/>
        <c:lblOffset val="100"/>
        <c:noMultiLvlLbl val="0"/>
      </c:catAx>
      <c:valAx>
        <c:axId val="128935420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1111111111111112E-2"/>
              <c:y val="0.24858741615631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89353375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00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FF0000"/>
                </a:solidFill>
              </a:rPr>
              <a:t>Compared cadre improvement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111405320665539E-3"/>
          <c:y val="0.10613471561241516"/>
          <c:w val="0.9733444121719933"/>
          <c:h val="0.8289354064946922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Sheet5!$B$4:$D$4</c:f>
              <c:strCache>
                <c:ptCount val="3"/>
                <c:pt idx="0">
                  <c:v>Nurse officers</c:v>
                </c:pt>
                <c:pt idx="1">
                  <c:v>Clinical officer</c:v>
                </c:pt>
                <c:pt idx="2">
                  <c:v>Medical officers</c:v>
                </c:pt>
              </c:strCache>
            </c:strRef>
          </c:cat>
          <c:val>
            <c:numRef>
              <c:f>Sheet5!$B$5:$D$5</c:f>
              <c:numCache>
                <c:formatCode>General</c:formatCode>
                <c:ptCount val="3"/>
                <c:pt idx="0">
                  <c:v>22</c:v>
                </c:pt>
                <c:pt idx="1">
                  <c:v>25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F-40CD-BB91-10C25100212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04341775"/>
        <c:axId val="1450688991"/>
      </c:barChart>
      <c:catAx>
        <c:axId val="15043417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CADRE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450688991"/>
        <c:crosses val="autoZero"/>
        <c:auto val="1"/>
        <c:lblAlgn val="ctr"/>
        <c:lblOffset val="100"/>
        <c:noMultiLvlLbl val="0"/>
      </c:catAx>
      <c:valAx>
        <c:axId val="14506889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 improvement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04341775"/>
        <c:crosses val="autoZero"/>
        <c:crossBetween val="between"/>
      </c:valAx>
      <c:spPr>
        <a:solidFill>
          <a:srgbClr val="7030A0"/>
        </a:solidFill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5620" cy="466330"/>
          </a:xfrm>
          <a:prstGeom prst="rect">
            <a:avLst/>
          </a:prstGeom>
        </p:spPr>
        <p:txBody>
          <a:bodyPr vert="horz" lIns="91697" tIns="45848" rIns="91697" bIns="4584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0651" y="1"/>
            <a:ext cx="3045620" cy="466330"/>
          </a:xfrm>
          <a:prstGeom prst="rect">
            <a:avLst/>
          </a:prstGeom>
        </p:spPr>
        <p:txBody>
          <a:bodyPr vert="horz" lIns="91697" tIns="45848" rIns="91697" bIns="45848" rtlCol="0"/>
          <a:lstStyle>
            <a:lvl1pPr algn="r">
              <a:defRPr sz="1200"/>
            </a:lvl1pPr>
          </a:lstStyle>
          <a:p>
            <a:fld id="{FF66CDD7-09B6-4BB3-9069-2B95837CCCB2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942"/>
            <a:ext cx="3045620" cy="466330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0651" y="8845942"/>
            <a:ext cx="3045620" cy="466330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r">
              <a:defRPr sz="1200"/>
            </a:lvl1pPr>
          </a:lstStyle>
          <a:p>
            <a:fld id="{0479BA33-46DD-4DE6-9BEC-D9D96B7B70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4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190158"/>
            <a:ext cx="38404800" cy="8913706"/>
          </a:xfr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447611"/>
            <a:ext cx="38404800" cy="6181512"/>
          </a:xfr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2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2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363136"/>
            <a:ext cx="11041380" cy="216975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363136"/>
            <a:ext cx="32484060" cy="216975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5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50352960" y="0"/>
            <a:ext cx="853440" cy="2560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853440" cy="2560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51206400" cy="3200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2402800"/>
            <a:ext cx="51206400" cy="3200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11948160" y="0"/>
            <a:ext cx="11094720" cy="25603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428" tIns="122428" rIns="122428" bIns="12242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7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2:3 aspect ratio including 36x54 and 48x72.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7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286"/>
              </a:spcAft>
            </a:pP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2059840" y="0"/>
            <a:ext cx="11094720" cy="256032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7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7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0536" y="25290929"/>
            <a:ext cx="8240454" cy="21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8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7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383025"/>
            <a:ext cx="44165520" cy="10650217"/>
          </a:xfrm>
        </p:spPr>
        <p:txBody>
          <a:bodyPr anchor="b"/>
          <a:lstStyle>
            <a:lvl1pPr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133997"/>
            <a:ext cx="44165520" cy="5600697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2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9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63137"/>
            <a:ext cx="44165520" cy="49487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276344"/>
            <a:ext cx="21662706" cy="30759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352280"/>
            <a:ext cx="21662706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276344"/>
            <a:ext cx="21769390" cy="30759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352280"/>
            <a:ext cx="21769390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8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6" cy="59740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686391"/>
            <a:ext cx="25923240" cy="18194866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2"/>
            <a:ext cx="16515396" cy="14229930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5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6" cy="59740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9390" y="3686391"/>
            <a:ext cx="25923240" cy="18194866"/>
          </a:xfrm>
        </p:spPr>
        <p:txBody>
          <a:bodyPr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2"/>
            <a:ext cx="16515396" cy="14229930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9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63137"/>
            <a:ext cx="44165520" cy="4948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815667"/>
            <a:ext cx="4416552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3730377"/>
            <a:ext cx="1152144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3730377"/>
            <a:ext cx="1728216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3730377"/>
            <a:ext cx="1152144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3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782562" y="4534808"/>
            <a:ext cx="14669325" cy="16247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0" y="-688631"/>
            <a:ext cx="51168299" cy="500708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endParaRPr lang="en-US" sz="36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756690" y="4588791"/>
            <a:ext cx="15094910" cy="16531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Pre-Test Means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A674F20-7872-467D-BF42-825EAAC26558}"/>
              </a:ext>
            </a:extLst>
          </p:cNvPr>
          <p:cNvSpPr txBox="1"/>
          <p:nvPr/>
        </p:nvSpPr>
        <p:spPr>
          <a:xfrm>
            <a:off x="7115775" y="-688632"/>
            <a:ext cx="3708915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“QI project-</a:t>
            </a: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effectiveness of pre- and post-test model of 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</a:p>
          <a:p>
            <a:pPr algn="ctr"/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TB training.</a:t>
            </a:r>
          </a:p>
          <a:p>
            <a:pPr algn="ctr"/>
            <a:endParaRPr lang="en-US" sz="8000" b="1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KE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4A8A97D-DFBB-4C4E-8A70-7A1715F02A7F}"/>
              </a:ext>
            </a:extLst>
          </p:cNvPr>
          <p:cNvSpPr txBox="1"/>
          <p:nvPr/>
        </p:nvSpPr>
        <p:spPr>
          <a:xfrm>
            <a:off x="12982126" y="3167208"/>
            <a:ext cx="1973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EMMANUEL NDETO, ELIJAH MUNGATHIA,HARRIET WANJIRU –CPD TEAM</a:t>
            </a:r>
            <a:endParaRPr lang="en-K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EBB19A-84D1-4AF5-ABEF-556A4F5CB79D}"/>
              </a:ext>
            </a:extLst>
          </p:cNvPr>
          <p:cNvSpPr txBox="1"/>
          <p:nvPr/>
        </p:nvSpPr>
        <p:spPr>
          <a:xfrm>
            <a:off x="1782562" y="6400800"/>
            <a:ext cx="146693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is the process of obtaining  information about a  course  or  a  program  of  teaching to aid in  judgment  and  decision-making.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drives curriculum ,sound  curriculum breeds  good  clinicians,  which improves  the  healthcare  of the  patient.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 and post-tests are used to measure knowledge gained from participating in a training course.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3B77C99-43D1-4A03-8FD1-CE191842AB63}"/>
              </a:ext>
            </a:extLst>
          </p:cNvPr>
          <p:cNvSpPr/>
          <p:nvPr/>
        </p:nvSpPr>
        <p:spPr>
          <a:xfrm>
            <a:off x="1782560" y="17258387"/>
            <a:ext cx="14669326" cy="148681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82562" y="10186453"/>
            <a:ext cx="14669326" cy="162454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and Objective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764000" y="12221557"/>
            <a:ext cx="15087600" cy="11007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–Test Means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19A71E7-6D87-4F1C-8E00-30ACEF5A02F2}"/>
              </a:ext>
            </a:extLst>
          </p:cNvPr>
          <p:cNvSpPr/>
          <p:nvPr/>
        </p:nvSpPr>
        <p:spPr>
          <a:xfrm>
            <a:off x="32156401" y="4588791"/>
            <a:ext cx="17381738" cy="14270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 of Means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18AF1378-6083-A68D-B20A-1948F2E78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3970" r="63210" b="85635"/>
          <a:stretch>
            <a:fillRect/>
          </a:stretch>
        </p:blipFill>
        <p:spPr bwMode="auto">
          <a:xfrm>
            <a:off x="0" y="-688633"/>
            <a:ext cx="8382000" cy="50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0BDB382-B39A-D9CC-71C1-7E1B9BDC0224}"/>
              </a:ext>
            </a:extLst>
          </p:cNvPr>
          <p:cNvSpPr/>
          <p:nvPr/>
        </p:nvSpPr>
        <p:spPr>
          <a:xfrm>
            <a:off x="32156401" y="19455673"/>
            <a:ext cx="17381737" cy="88972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0BE62C-F590-A8A3-4A26-19E74E94CB41}"/>
              </a:ext>
            </a:extLst>
          </p:cNvPr>
          <p:cNvSpPr txBox="1"/>
          <p:nvPr/>
        </p:nvSpPr>
        <p:spPr>
          <a:xfrm>
            <a:off x="32156401" y="11870570"/>
            <a:ext cx="17381736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              </a:t>
            </a:r>
            <a:r>
              <a:rPr lang="en-US" sz="60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Comparable Cadre Improvement</a:t>
            </a:r>
            <a:endParaRPr lang="en-US" sz="60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10FC6-D3EF-D6EC-49EE-5E0BC64F5599}"/>
              </a:ext>
            </a:extLst>
          </p:cNvPr>
          <p:cNvSpPr/>
          <p:nvPr/>
        </p:nvSpPr>
        <p:spPr>
          <a:xfrm>
            <a:off x="16764000" y="19455673"/>
            <a:ext cx="15087600" cy="88972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Improvement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2561" y="11811000"/>
            <a:ext cx="146693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and objectives were to evaluate whether the training effectively imparted new competencies to the students by giving pre- and post-test questionnaire.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82560" y="13749992"/>
            <a:ext cx="14669326" cy="169302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Question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2560" y="15649231"/>
            <a:ext cx="14780604" cy="1363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the training effectively impart new knowledge and abilities to the students( Comparing pre-test and post-test)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82560" y="18745201"/>
            <a:ext cx="14448038" cy="7069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211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who took TB training from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2020-2024 (nurses-77, Cos-121, MO-13)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Pre-test questions were administered through multiple choice questions to the students before the training (pre-treatment)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ware presented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through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lectures, clinical teaching, case discussions and group discussions for 5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treatment period)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–test question ware administered through multiple choice questions post training (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post-treatment)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means of pre and post test to determine whether learning took place</a:t>
            </a:r>
            <a:endParaRPr lang="en-US" sz="4000" dirty="0"/>
          </a:p>
        </p:txBody>
      </p:sp>
      <p:graphicFrame>
        <p:nvGraphicFramePr>
          <p:cNvPr id="35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197131"/>
              </p:ext>
            </p:extLst>
          </p:nvPr>
        </p:nvGraphicFramePr>
        <p:xfrm>
          <a:off x="16756690" y="5800844"/>
          <a:ext cx="15094910" cy="642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933365"/>
              </p:ext>
            </p:extLst>
          </p:nvPr>
        </p:nvGraphicFramePr>
        <p:xfrm>
          <a:off x="16764000" y="13479239"/>
          <a:ext cx="15087600" cy="5822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9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261830"/>
              </p:ext>
            </p:extLst>
          </p:nvPr>
        </p:nvGraphicFramePr>
        <p:xfrm>
          <a:off x="16756690" y="20345400"/>
          <a:ext cx="1509491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310831"/>
              </p:ext>
            </p:extLst>
          </p:nvPr>
        </p:nvGraphicFramePr>
        <p:xfrm>
          <a:off x="32156401" y="5800844"/>
          <a:ext cx="17381737" cy="6010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076992"/>
              </p:ext>
            </p:extLst>
          </p:nvPr>
        </p:nvGraphicFramePr>
        <p:xfrm>
          <a:off x="32156401" y="13023053"/>
          <a:ext cx="17381735" cy="601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Rectangle 10"/>
          <p:cNvSpPr/>
          <p:nvPr/>
        </p:nvSpPr>
        <p:spPr>
          <a:xfrm>
            <a:off x="32156401" y="20404970"/>
            <a:ext cx="173817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significant improvement in the recipient knowledge after post-test  when compared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consistency in improvement of knowledge between the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and post test are key in providing data to evaluate the effectiveness of instructional methods and curriculum design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0BDB382-B39A-D9CC-71C1-7E1B9BDC0224}"/>
              </a:ext>
            </a:extLst>
          </p:cNvPr>
          <p:cNvSpPr/>
          <p:nvPr/>
        </p:nvSpPr>
        <p:spPr>
          <a:xfrm>
            <a:off x="32156401" y="22526643"/>
            <a:ext cx="17381735" cy="101915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  <a:endParaRPr lang="en-US" sz="6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156401" y="24003970"/>
            <a:ext cx="17381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HIV/TB training team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CPD team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443400" y="-688633"/>
            <a:ext cx="8763001" cy="509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7646</TotalTime>
  <Words>318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Jay Larson</dc:creator>
  <dc:description>Quality poster printing
www.genigraphics.com
1-800-790-4001</dc:description>
  <cp:lastModifiedBy>user</cp:lastModifiedBy>
  <cp:revision>264</cp:revision>
  <cp:lastPrinted>2025-02-10T05:42:46Z</cp:lastPrinted>
  <dcterms:created xsi:type="dcterms:W3CDTF">2013-02-10T21:14:48Z</dcterms:created>
  <dcterms:modified xsi:type="dcterms:W3CDTF">2025-02-12T05:59:26Z</dcterms:modified>
</cp:coreProperties>
</file>