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4" r:id="rId2"/>
  </p:sldIdLst>
  <p:sldSz cx="51206400" cy="36576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6">
          <p15:clr>
            <a:srgbClr val="A4A3A4"/>
          </p15:clr>
        </p15:guide>
        <p15:guide id="2" pos="22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8F8"/>
    <a:srgbClr val="E5DBF5"/>
    <a:srgbClr val="D883FF"/>
    <a:srgbClr val="FF85FF"/>
    <a:srgbClr val="941651"/>
    <a:srgbClr val="942093"/>
    <a:srgbClr val="D6E5EA"/>
    <a:srgbClr val="002957"/>
    <a:srgbClr val="DAEFF0"/>
    <a:srgbClr val="129D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16DD2-4DF6-4C34-B3E5-046B7CEF91BF}" v="1" dt="2024-11-22T22:59:34.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34"/>
    <p:restoredTop sz="96035"/>
  </p:normalViewPr>
  <p:slideViewPr>
    <p:cSldViewPr snapToGrid="0">
      <p:cViewPr varScale="1">
        <p:scale>
          <a:sx n="21" d="100"/>
          <a:sy n="21" d="100"/>
        </p:scale>
        <p:origin x="2160" y="200"/>
      </p:cViewPr>
      <p:guideLst>
        <p:guide orient="horz" pos="1626"/>
        <p:guide pos="2265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97FDAD2-06B6-4A42-8793-C2B2A57EB90A}" type="datetimeFigureOut">
              <a:rPr lang="en-US" smtClean="0"/>
              <a:t>1/19/25</a:t>
            </a:fld>
            <a:endParaRPr lang="en-US"/>
          </a:p>
        </p:txBody>
      </p:sp>
      <p:sp>
        <p:nvSpPr>
          <p:cNvPr id="4" name="Slide Image Placeholder 3"/>
          <p:cNvSpPr>
            <a:spLocks noGrp="1" noRot="1" noChangeAspect="1"/>
          </p:cNvSpPr>
          <p:nvPr>
            <p:ph type="sldImg" idx="2"/>
          </p:nvPr>
        </p:nvSpPr>
        <p:spPr>
          <a:xfrm>
            <a:off x="1309688" y="1162050"/>
            <a:ext cx="43910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235561F-02C2-404A-A9A2-99CAA8D8F379}" type="slidenum">
              <a:rPr lang="en-US" smtClean="0"/>
              <a:t>‹#›</a:t>
            </a:fld>
            <a:endParaRPr lang="en-US"/>
          </a:p>
        </p:txBody>
      </p:sp>
    </p:spTree>
    <p:extLst>
      <p:ext uri="{BB962C8B-B14F-4D97-AF65-F5344CB8AC3E}">
        <p14:creationId xmlns:p14="http://schemas.microsoft.com/office/powerpoint/2010/main" val="418040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cs typeface="Arial"/>
            </a:endParaRPr>
          </a:p>
          <a:p>
            <a:pPr>
              <a:defRPr/>
            </a:pPr>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B235561F-02C2-404A-A9A2-99CAA8D8F379}" type="slidenum">
              <a:rPr lang="en-US" smtClean="0"/>
              <a:t>1</a:t>
            </a:fld>
            <a:endParaRPr lang="en-US"/>
          </a:p>
        </p:txBody>
      </p:sp>
    </p:spTree>
    <p:extLst>
      <p:ext uri="{BB962C8B-B14F-4D97-AF65-F5344CB8AC3E}">
        <p14:creationId xmlns:p14="http://schemas.microsoft.com/office/powerpoint/2010/main" val="3613401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2.0">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DD2947-DB60-0E44-AF72-983B384B974B}"/>
              </a:ext>
            </a:extLst>
          </p:cNvPr>
          <p:cNvPicPr>
            <a:picLocks noChangeAspect="1"/>
          </p:cNvPicPr>
          <p:nvPr userDrawn="1"/>
        </p:nvPicPr>
        <p:blipFill>
          <a:blip r:embed="rId2"/>
          <a:stretch>
            <a:fillRect/>
          </a:stretch>
        </p:blipFill>
        <p:spPr>
          <a:xfrm>
            <a:off x="40930181" y="34027721"/>
            <a:ext cx="8764323" cy="1495335"/>
          </a:xfrm>
          <a:prstGeom prst="rect">
            <a:avLst/>
          </a:prstGeom>
        </p:spPr>
      </p:pic>
      <p:pic>
        <p:nvPicPr>
          <p:cNvPr id="4" name="Picture 3">
            <a:extLst>
              <a:ext uri="{FF2B5EF4-FFF2-40B4-BE49-F238E27FC236}">
                <a16:creationId xmlns:a16="http://schemas.microsoft.com/office/drawing/2014/main" id="{59EAD79F-BB8D-AB4D-B7C1-B2B3AB8315D3}"/>
              </a:ext>
            </a:extLst>
          </p:cNvPr>
          <p:cNvPicPr>
            <a:picLocks noChangeAspect="1"/>
          </p:cNvPicPr>
          <p:nvPr userDrawn="1"/>
        </p:nvPicPr>
        <p:blipFill>
          <a:blip r:embed="rId3"/>
          <a:stretch>
            <a:fillRect/>
          </a:stretch>
        </p:blipFill>
        <p:spPr>
          <a:xfrm>
            <a:off x="1161199" y="34345806"/>
            <a:ext cx="2899523" cy="1177250"/>
          </a:xfrm>
          <a:prstGeom prst="rect">
            <a:avLst/>
          </a:prstGeom>
        </p:spPr>
      </p:pic>
    </p:spTree>
    <p:extLst>
      <p:ext uri="{BB962C8B-B14F-4D97-AF65-F5344CB8AC3E}">
        <p14:creationId xmlns:p14="http://schemas.microsoft.com/office/powerpoint/2010/main" val="1164027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7A2B2B-B8C2-AC45-9348-C98F18F0C8C7}"/>
              </a:ext>
            </a:extLst>
          </p:cNvPr>
          <p:cNvSpPr>
            <a:spLocks noGrp="1"/>
          </p:cNvSpPr>
          <p:nvPr>
            <p:ph type="body" idx="1"/>
          </p:nvPr>
        </p:nvSpPr>
        <p:spPr>
          <a:xfrm>
            <a:off x="3524630" y="9738595"/>
            <a:ext cx="30230480" cy="50923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Placeholder 2">
            <a:extLst>
              <a:ext uri="{FF2B5EF4-FFF2-40B4-BE49-F238E27FC236}">
                <a16:creationId xmlns:a16="http://schemas.microsoft.com/office/drawing/2014/main" id="{70094DC5-27EB-A241-BC6E-59749931B751}"/>
              </a:ext>
            </a:extLst>
          </p:cNvPr>
          <p:cNvSpPr>
            <a:spLocks noGrp="1"/>
          </p:cNvSpPr>
          <p:nvPr>
            <p:ph type="title"/>
          </p:nvPr>
        </p:nvSpPr>
        <p:spPr>
          <a:xfrm>
            <a:off x="3524630" y="1945413"/>
            <a:ext cx="30230480" cy="7071589"/>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884993131"/>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662562" rtl="0" eaLnBrk="1" latinLnBrk="0" hangingPunct="1">
        <a:lnSpc>
          <a:spcPct val="90000"/>
        </a:lnSpc>
        <a:spcBef>
          <a:spcPct val="0"/>
        </a:spcBef>
        <a:buNone/>
        <a:defRPr sz="10909" b="1" i="0" kern="1200" baseline="0">
          <a:solidFill>
            <a:srgbClr val="AC1F2D"/>
          </a:solidFill>
          <a:latin typeface="Arial"/>
          <a:ea typeface="+mj-ea"/>
          <a:cs typeface="Arial"/>
        </a:defRPr>
      </a:lvl1pPr>
    </p:titleStyle>
    <p:bodyStyle>
      <a:lvl1pPr marL="0" indent="0" algn="l" defTabSz="1662562" rtl="0" eaLnBrk="1" latinLnBrk="0" hangingPunct="1">
        <a:lnSpc>
          <a:spcPct val="90000"/>
        </a:lnSpc>
        <a:spcBef>
          <a:spcPct val="20000"/>
        </a:spcBef>
        <a:buFontTx/>
        <a:buNone/>
        <a:defRPr sz="5091" kern="1200">
          <a:solidFill>
            <a:schemeClr val="tx1"/>
          </a:solidFill>
          <a:latin typeface="Arial"/>
          <a:ea typeface="+mn-ea"/>
          <a:cs typeface="Arial"/>
        </a:defRPr>
      </a:lvl1pPr>
      <a:lvl2pPr marL="2701663" indent="-1039101" algn="l" defTabSz="1662562" rtl="0" eaLnBrk="1" latinLnBrk="0" hangingPunct="1">
        <a:spcBef>
          <a:spcPct val="20000"/>
        </a:spcBef>
        <a:buFont typeface="Arial"/>
        <a:buChar char="–"/>
        <a:defRPr sz="5091" kern="1200">
          <a:solidFill>
            <a:schemeClr val="tx1"/>
          </a:solidFill>
          <a:latin typeface="+mn-lt"/>
          <a:ea typeface="+mn-ea"/>
          <a:cs typeface="+mn-cs"/>
        </a:defRPr>
      </a:lvl2pPr>
      <a:lvl3pPr marL="4156405" indent="-831281" algn="l" defTabSz="1662562" rtl="0" eaLnBrk="1" latinLnBrk="0" hangingPunct="1">
        <a:lnSpc>
          <a:spcPct val="90000"/>
        </a:lnSpc>
        <a:spcBef>
          <a:spcPct val="20000"/>
        </a:spcBef>
        <a:buFont typeface="Arial"/>
        <a:buChar char="•"/>
        <a:defRPr sz="5091" kern="1200">
          <a:solidFill>
            <a:schemeClr val="tx1"/>
          </a:solidFill>
          <a:latin typeface="Arial"/>
          <a:ea typeface="+mn-ea"/>
          <a:cs typeface="Arial"/>
        </a:defRPr>
      </a:lvl3pPr>
      <a:lvl4pPr marL="5818967" indent="-831281" algn="l" defTabSz="1662562" rtl="0" eaLnBrk="1" latinLnBrk="0" hangingPunct="1">
        <a:lnSpc>
          <a:spcPct val="90000"/>
        </a:lnSpc>
        <a:spcBef>
          <a:spcPct val="20000"/>
        </a:spcBef>
        <a:buFont typeface="Arial"/>
        <a:buChar char="–"/>
        <a:defRPr sz="5091" kern="1200">
          <a:solidFill>
            <a:schemeClr val="tx1"/>
          </a:solidFill>
          <a:latin typeface="Arial"/>
          <a:ea typeface="+mn-ea"/>
          <a:cs typeface="Arial"/>
        </a:defRPr>
      </a:lvl4pPr>
      <a:lvl5pPr marL="7481529" indent="-831281" algn="l" defTabSz="1662562" rtl="0" eaLnBrk="1" latinLnBrk="0" hangingPunct="1">
        <a:lnSpc>
          <a:spcPct val="90000"/>
        </a:lnSpc>
        <a:spcBef>
          <a:spcPct val="20000"/>
        </a:spcBef>
        <a:buFont typeface="Arial"/>
        <a:buChar char="»"/>
        <a:defRPr sz="5091" kern="1200">
          <a:solidFill>
            <a:schemeClr val="tx1"/>
          </a:solidFill>
          <a:latin typeface="Arial"/>
          <a:ea typeface="+mn-ea"/>
          <a:cs typeface="Arial"/>
        </a:defRPr>
      </a:lvl5pPr>
      <a:lvl6pPr marL="9144091" indent="-831281" algn="l" defTabSz="1662562" rtl="0" eaLnBrk="1" latinLnBrk="0" hangingPunct="1">
        <a:spcBef>
          <a:spcPct val="20000"/>
        </a:spcBef>
        <a:buFont typeface="Arial"/>
        <a:buChar char="•"/>
        <a:defRPr sz="7273" kern="1200">
          <a:solidFill>
            <a:schemeClr val="tx1"/>
          </a:solidFill>
          <a:latin typeface="+mn-lt"/>
          <a:ea typeface="+mn-ea"/>
          <a:cs typeface="+mn-cs"/>
        </a:defRPr>
      </a:lvl6pPr>
      <a:lvl7pPr marL="10806654" indent="-831281" algn="l" defTabSz="1662562" rtl="0" eaLnBrk="1" latinLnBrk="0" hangingPunct="1">
        <a:spcBef>
          <a:spcPct val="20000"/>
        </a:spcBef>
        <a:buFont typeface="Arial"/>
        <a:buChar char="•"/>
        <a:defRPr sz="7273" kern="1200">
          <a:solidFill>
            <a:schemeClr val="tx1"/>
          </a:solidFill>
          <a:latin typeface="+mn-lt"/>
          <a:ea typeface="+mn-ea"/>
          <a:cs typeface="+mn-cs"/>
        </a:defRPr>
      </a:lvl7pPr>
      <a:lvl8pPr marL="12469216" indent="-831281" algn="l" defTabSz="1662562" rtl="0" eaLnBrk="1" latinLnBrk="0" hangingPunct="1">
        <a:spcBef>
          <a:spcPct val="20000"/>
        </a:spcBef>
        <a:buFont typeface="Arial"/>
        <a:buChar char="•"/>
        <a:defRPr sz="7273" kern="1200">
          <a:solidFill>
            <a:schemeClr val="tx1"/>
          </a:solidFill>
          <a:latin typeface="+mn-lt"/>
          <a:ea typeface="+mn-ea"/>
          <a:cs typeface="+mn-cs"/>
        </a:defRPr>
      </a:lvl8pPr>
      <a:lvl9pPr marL="14131778" indent="-831281" algn="l" defTabSz="1662562" rtl="0" eaLnBrk="1" latinLnBrk="0" hangingPunct="1">
        <a:spcBef>
          <a:spcPct val="20000"/>
        </a:spcBef>
        <a:buFont typeface="Arial"/>
        <a:buChar char="•"/>
        <a:defRPr sz="7273" kern="1200">
          <a:solidFill>
            <a:schemeClr val="tx1"/>
          </a:solidFill>
          <a:latin typeface="+mn-lt"/>
          <a:ea typeface="+mn-ea"/>
          <a:cs typeface="+mn-cs"/>
        </a:defRPr>
      </a:lvl9pPr>
    </p:bodyStyle>
    <p:otherStyle>
      <a:defPPr>
        <a:defRPr lang="en-US"/>
      </a:defPPr>
      <a:lvl1pPr marL="0" algn="l" defTabSz="1662562" rtl="0" eaLnBrk="1" latinLnBrk="0" hangingPunct="1">
        <a:defRPr sz="6546" kern="1200">
          <a:solidFill>
            <a:schemeClr val="tx1"/>
          </a:solidFill>
          <a:latin typeface="+mn-lt"/>
          <a:ea typeface="+mn-ea"/>
          <a:cs typeface="+mn-cs"/>
        </a:defRPr>
      </a:lvl1pPr>
      <a:lvl2pPr marL="1662562" algn="l" defTabSz="1662562" rtl="0" eaLnBrk="1" latinLnBrk="0" hangingPunct="1">
        <a:defRPr sz="6546" kern="1200">
          <a:solidFill>
            <a:schemeClr val="tx1"/>
          </a:solidFill>
          <a:latin typeface="+mn-lt"/>
          <a:ea typeface="+mn-ea"/>
          <a:cs typeface="+mn-cs"/>
        </a:defRPr>
      </a:lvl2pPr>
      <a:lvl3pPr marL="3325124" algn="l" defTabSz="1662562" rtl="0" eaLnBrk="1" latinLnBrk="0" hangingPunct="1">
        <a:defRPr sz="6546" kern="1200">
          <a:solidFill>
            <a:schemeClr val="tx1"/>
          </a:solidFill>
          <a:latin typeface="+mn-lt"/>
          <a:ea typeface="+mn-ea"/>
          <a:cs typeface="+mn-cs"/>
        </a:defRPr>
      </a:lvl3pPr>
      <a:lvl4pPr marL="4987686" algn="l" defTabSz="1662562" rtl="0" eaLnBrk="1" latinLnBrk="0" hangingPunct="1">
        <a:defRPr sz="6546" kern="1200">
          <a:solidFill>
            <a:schemeClr val="tx1"/>
          </a:solidFill>
          <a:latin typeface="+mn-lt"/>
          <a:ea typeface="+mn-ea"/>
          <a:cs typeface="+mn-cs"/>
        </a:defRPr>
      </a:lvl4pPr>
      <a:lvl5pPr marL="6650248" algn="l" defTabSz="1662562" rtl="0" eaLnBrk="1" latinLnBrk="0" hangingPunct="1">
        <a:defRPr sz="6546" kern="1200">
          <a:solidFill>
            <a:schemeClr val="tx1"/>
          </a:solidFill>
          <a:latin typeface="+mn-lt"/>
          <a:ea typeface="+mn-ea"/>
          <a:cs typeface="+mn-cs"/>
        </a:defRPr>
      </a:lvl5pPr>
      <a:lvl6pPr marL="8312810" algn="l" defTabSz="1662562" rtl="0" eaLnBrk="1" latinLnBrk="0" hangingPunct="1">
        <a:defRPr sz="6546" kern="1200">
          <a:solidFill>
            <a:schemeClr val="tx1"/>
          </a:solidFill>
          <a:latin typeface="+mn-lt"/>
          <a:ea typeface="+mn-ea"/>
          <a:cs typeface="+mn-cs"/>
        </a:defRPr>
      </a:lvl6pPr>
      <a:lvl7pPr marL="9975372" algn="l" defTabSz="1662562" rtl="0" eaLnBrk="1" latinLnBrk="0" hangingPunct="1">
        <a:defRPr sz="6546" kern="1200">
          <a:solidFill>
            <a:schemeClr val="tx1"/>
          </a:solidFill>
          <a:latin typeface="+mn-lt"/>
          <a:ea typeface="+mn-ea"/>
          <a:cs typeface="+mn-cs"/>
        </a:defRPr>
      </a:lvl7pPr>
      <a:lvl8pPr marL="11637935" algn="l" defTabSz="1662562" rtl="0" eaLnBrk="1" latinLnBrk="0" hangingPunct="1">
        <a:defRPr sz="6546" kern="1200">
          <a:solidFill>
            <a:schemeClr val="tx1"/>
          </a:solidFill>
          <a:latin typeface="+mn-lt"/>
          <a:ea typeface="+mn-ea"/>
          <a:cs typeface="+mn-cs"/>
        </a:defRPr>
      </a:lvl8pPr>
      <a:lvl9pPr marL="13300497" algn="l" defTabSz="1662562" rtl="0" eaLnBrk="1" latinLnBrk="0" hangingPunct="1">
        <a:defRPr sz="65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422ECE72-B17C-DE47-B6BE-1E1FA16167D6}"/>
              </a:ext>
            </a:extLst>
          </p:cNvPr>
          <p:cNvSpPr txBox="1"/>
          <p:nvPr/>
        </p:nvSpPr>
        <p:spPr>
          <a:xfrm>
            <a:off x="16219450" y="33982963"/>
            <a:ext cx="15790267" cy="2308324"/>
          </a:xfrm>
          <a:prstGeom prst="rect">
            <a:avLst/>
          </a:prstGeom>
          <a:noFill/>
        </p:spPr>
        <p:txBody>
          <a:bodyPr wrap="square" lIns="91440" tIns="45720" rIns="91440" bIns="45720" rtlCol="0" anchor="t">
            <a:spAutoFit/>
          </a:bodyPr>
          <a:lstStyle/>
          <a:p>
            <a:pPr algn="l" rtl="0" fontAlgn="base"/>
            <a:r>
              <a:rPr lang="en-US" sz="2400" b="1" i="0" dirty="0">
                <a:solidFill>
                  <a:srgbClr val="000000"/>
                </a:solidFill>
                <a:effectLst/>
                <a:highlight>
                  <a:srgbClr val="FFFFFF"/>
                </a:highlight>
                <a:latin typeface="Arial" panose="020B0604020202020204" pitchFamily="34" charset="0"/>
                <a:cs typeface="Arial" panose="020B0604020202020204" pitchFamily="34" charset="0"/>
              </a:rPr>
              <a:t>Affiliations</a:t>
            </a:r>
            <a:r>
              <a:rPr lang="en-US" sz="2400" b="0" i="0" dirty="0">
                <a:solidFill>
                  <a:srgbClr val="000000"/>
                </a:solidFill>
                <a:effectLst/>
                <a:highlight>
                  <a:srgbClr val="FFFFFF"/>
                </a:highlight>
                <a:latin typeface="Arial" panose="020B0604020202020204" pitchFamily="34" charset="0"/>
                <a:cs typeface="Arial" panose="020B0604020202020204" pitchFamily="34" charset="0"/>
              </a:rPr>
              <a:t>:</a:t>
            </a:r>
            <a:r>
              <a:rPr lang="en-US" sz="2400" b="1" i="0" dirty="0">
                <a:solidFill>
                  <a:srgbClr val="000000"/>
                </a:solidFill>
                <a:effectLst/>
                <a:highlight>
                  <a:srgbClr val="FFFFFF"/>
                </a:highlight>
                <a:latin typeface="Arial" panose="020B0604020202020204" pitchFamily="34" charset="0"/>
                <a:cs typeface="Arial" panose="020B0604020202020204" pitchFamily="34" charset="0"/>
              </a:rPr>
              <a:t> </a:t>
            </a:r>
            <a:r>
              <a:rPr lang="en-US" sz="2400" b="0" i="0" dirty="0">
                <a:solidFill>
                  <a:srgbClr val="000000"/>
                </a:solidFill>
                <a:effectLst/>
                <a:highlight>
                  <a:srgbClr val="FFFFFF"/>
                </a:highlight>
                <a:latin typeface="Arial" panose="020B0604020202020204" pitchFamily="34" charset="0"/>
                <a:cs typeface="Arial" panose="020B0604020202020204" pitchFamily="34" charset="0"/>
              </a:rPr>
              <a:t> </a:t>
            </a:r>
          </a:p>
          <a:p>
            <a:pPr algn="l" rtl="0" fontAlgn="base">
              <a:buFont typeface="+mj-lt"/>
              <a:buAutoNum type="arabicPeriod"/>
            </a:pPr>
            <a:r>
              <a:rPr lang="en-US" sz="2400" b="0" i="0" dirty="0">
                <a:solidFill>
                  <a:srgbClr val="000000"/>
                </a:solidFill>
                <a:effectLst/>
                <a:highlight>
                  <a:srgbClr val="FFFFFF"/>
                </a:highlight>
                <a:latin typeface="Arial" panose="020B0604020202020204" pitchFamily="34" charset="0"/>
                <a:cs typeface="Arial" panose="020B0604020202020204" pitchFamily="34" charset="0"/>
              </a:rPr>
              <a:t>Department of Dermatology, University of Nebraska Medical Center, Omaha, NE, USA </a:t>
            </a:r>
          </a:p>
          <a:p>
            <a:pPr algn="l" rtl="0" fontAlgn="base">
              <a:buFont typeface="+mj-lt"/>
              <a:buAutoNum type="arabicPeriod" startAt="2"/>
            </a:pPr>
            <a:r>
              <a:rPr lang="en-US" sz="2400" b="0" i="0" dirty="0">
                <a:solidFill>
                  <a:srgbClr val="000000"/>
                </a:solidFill>
                <a:effectLst/>
                <a:highlight>
                  <a:srgbClr val="FFFFFF"/>
                </a:highlight>
                <a:latin typeface="Arial" panose="020B0604020202020204" pitchFamily="34" charset="0"/>
                <a:cs typeface="Arial" panose="020B0604020202020204" pitchFamily="34" charset="0"/>
              </a:rPr>
              <a:t>Department of Medicine, Section of Dermatology, Aga Khan University Hospital of Nairobi, Nairobi, Kenya </a:t>
            </a:r>
          </a:p>
          <a:p>
            <a:pPr algn="l" rtl="0" fontAlgn="base">
              <a:buFont typeface="+mj-lt"/>
              <a:buAutoNum type="arabicPeriod" startAt="3"/>
            </a:pPr>
            <a:r>
              <a:rPr lang="en-US" sz="2400" b="0" i="0" dirty="0">
                <a:solidFill>
                  <a:srgbClr val="000000"/>
                </a:solidFill>
                <a:effectLst/>
                <a:highlight>
                  <a:srgbClr val="FFFFFF"/>
                </a:highlight>
                <a:latin typeface="Arial" panose="020B0604020202020204" pitchFamily="34" charset="0"/>
                <a:cs typeface="Arial" panose="020B0604020202020204" pitchFamily="34" charset="0"/>
              </a:rPr>
              <a:t>Africa Inland Church </a:t>
            </a:r>
            <a:r>
              <a:rPr lang="en-US" sz="2400" b="0" i="0" dirty="0" err="1">
                <a:solidFill>
                  <a:srgbClr val="000000"/>
                </a:solidFill>
                <a:effectLst/>
                <a:highlight>
                  <a:srgbClr val="FFFFFF"/>
                </a:highlight>
                <a:latin typeface="Arial" panose="020B0604020202020204" pitchFamily="34" charset="0"/>
                <a:cs typeface="Arial" panose="020B0604020202020204" pitchFamily="34" charset="0"/>
              </a:rPr>
              <a:t>Kijabe</a:t>
            </a:r>
            <a:r>
              <a:rPr lang="en-US" sz="2400" b="0" i="0" dirty="0">
                <a:solidFill>
                  <a:srgbClr val="000000"/>
                </a:solidFill>
                <a:effectLst/>
                <a:highlight>
                  <a:srgbClr val="FFFFFF"/>
                </a:highlight>
                <a:latin typeface="Arial" panose="020B0604020202020204" pitchFamily="34" charset="0"/>
                <a:cs typeface="Arial" panose="020B0604020202020204" pitchFamily="34" charset="0"/>
              </a:rPr>
              <a:t> Hospital, </a:t>
            </a:r>
            <a:r>
              <a:rPr lang="en-US" sz="2400" b="0" i="0" dirty="0" err="1">
                <a:solidFill>
                  <a:srgbClr val="000000"/>
                </a:solidFill>
                <a:effectLst/>
                <a:highlight>
                  <a:srgbClr val="FFFFFF"/>
                </a:highlight>
                <a:latin typeface="Arial" panose="020B0604020202020204" pitchFamily="34" charset="0"/>
                <a:cs typeface="Arial" panose="020B0604020202020204" pitchFamily="34" charset="0"/>
              </a:rPr>
              <a:t>Kijabe</a:t>
            </a:r>
            <a:r>
              <a:rPr lang="en-US" sz="2400" b="0" i="0" dirty="0">
                <a:solidFill>
                  <a:srgbClr val="000000"/>
                </a:solidFill>
                <a:effectLst/>
                <a:highlight>
                  <a:srgbClr val="FFFFFF"/>
                </a:highlight>
                <a:latin typeface="Arial" panose="020B0604020202020204" pitchFamily="34" charset="0"/>
                <a:cs typeface="Arial" panose="020B0604020202020204" pitchFamily="34" charset="0"/>
              </a:rPr>
              <a:t>, Kenya </a:t>
            </a:r>
          </a:p>
          <a:p>
            <a:pPr algn="l" rtl="0" fontAlgn="base">
              <a:buFont typeface="+mj-lt"/>
              <a:buAutoNum type="arabicPeriod" startAt="4"/>
            </a:pPr>
            <a:r>
              <a:rPr lang="en-US" sz="2400" b="0" i="0" dirty="0">
                <a:solidFill>
                  <a:srgbClr val="000000"/>
                </a:solidFill>
                <a:effectLst/>
                <a:highlight>
                  <a:srgbClr val="FFFFFF"/>
                </a:highlight>
                <a:latin typeface="Arial" panose="020B0604020202020204" pitchFamily="34" charset="0"/>
                <a:cs typeface="Arial" panose="020B0604020202020204" pitchFamily="34" charset="0"/>
              </a:rPr>
              <a:t>Department of Medicine, Aga Khan University Hospital of Nairobi, Nairobi, Kenya </a:t>
            </a:r>
          </a:p>
          <a:p>
            <a:pPr algn="l" rtl="0" fontAlgn="base">
              <a:buFont typeface="+mj-lt"/>
              <a:buAutoNum type="arabicPeriod" startAt="5"/>
            </a:pPr>
            <a:r>
              <a:rPr lang="en-US" sz="2400" b="0" i="0" dirty="0">
                <a:solidFill>
                  <a:srgbClr val="000000"/>
                </a:solidFill>
                <a:effectLst/>
                <a:highlight>
                  <a:srgbClr val="FFFFFF"/>
                </a:highlight>
                <a:latin typeface="Arial" panose="020B0604020202020204" pitchFamily="34" charset="0"/>
                <a:cs typeface="Arial" panose="020B0604020202020204" pitchFamily="34" charset="0"/>
              </a:rPr>
              <a:t>Department of Pathology, Aga Khan University Hospital of Nairobi, Nairobi, Kenya </a:t>
            </a:r>
          </a:p>
        </p:txBody>
      </p:sp>
      <p:sp>
        <p:nvSpPr>
          <p:cNvPr id="42" name="Rectangle 41">
            <a:extLst>
              <a:ext uri="{FF2B5EF4-FFF2-40B4-BE49-F238E27FC236}">
                <a16:creationId xmlns:a16="http://schemas.microsoft.com/office/drawing/2014/main" id="{A2D3EB55-9774-554C-93B1-B959CF1BFA16}"/>
              </a:ext>
            </a:extLst>
          </p:cNvPr>
          <p:cNvSpPr/>
          <p:nvPr/>
        </p:nvSpPr>
        <p:spPr>
          <a:xfrm>
            <a:off x="4633854" y="33999554"/>
            <a:ext cx="11001662" cy="2401748"/>
          </a:xfrm>
          <a:prstGeom prst="rect">
            <a:avLst/>
          </a:prstGeom>
        </p:spPr>
        <p:txBody>
          <a:bodyPr wrap="square">
            <a:spAutoFit/>
          </a:bodyPr>
          <a:lstStyle/>
          <a:p>
            <a:pPr>
              <a:lnSpc>
                <a:spcPct val="120000"/>
              </a:lnSpc>
            </a:pPr>
            <a:r>
              <a:rPr lang="en-US" sz="3200" dirty="0">
                <a:solidFill>
                  <a:schemeClr val="bg1">
                    <a:lumMod val="50000"/>
                  </a:schemeClr>
                </a:solidFill>
                <a:latin typeface="Arial" panose="020B0604020202020204" pitchFamily="34" charset="0"/>
                <a:cs typeface="Arial" panose="020B0604020202020204" pitchFamily="34" charset="0"/>
              </a:rPr>
              <a:t>PRESENTER:</a:t>
            </a:r>
            <a:r>
              <a:rPr lang="en-US" sz="3200" b="1" dirty="0">
                <a:latin typeface="Arial" panose="020B0604020202020204" pitchFamily="34" charset="0"/>
                <a:cs typeface="Arial" panose="020B0604020202020204" pitchFamily="34" charset="0"/>
              </a:rPr>
              <a:t> </a:t>
            </a:r>
            <a:r>
              <a:rPr lang="en-US" sz="3200" dirty="0">
                <a:solidFill>
                  <a:srgbClr val="000000"/>
                </a:solidFill>
                <a:highlight>
                  <a:srgbClr val="FFFFFF"/>
                </a:highlight>
                <a:latin typeface="Arial" panose="020B0604020202020204" pitchFamily="34" charset="0"/>
                <a:cs typeface="Arial" panose="020B0604020202020204" pitchFamily="34" charset="0"/>
              </a:rPr>
              <a:t>; ; Mary B. Adam, MD, MA, PhD</a:t>
            </a:r>
            <a:r>
              <a:rPr lang="en-US" sz="2000" baseline="30000" dirty="0">
                <a:solidFill>
                  <a:srgbClr val="000000"/>
                </a:solidFill>
                <a:highlight>
                  <a:srgbClr val="FFFFFF"/>
                </a:highlight>
                <a:latin typeface="Arial" panose="020B0604020202020204" pitchFamily="34" charset="0"/>
                <a:cs typeface="Arial" panose="020B0604020202020204" pitchFamily="34" charset="0"/>
              </a:rPr>
              <a:t>3,</a:t>
            </a:r>
            <a:r>
              <a:rPr lang="en-US" sz="3200" dirty="0">
                <a:solidFill>
                  <a:srgbClr val="000000"/>
                </a:solidFill>
                <a:highlight>
                  <a:srgbClr val="FFFFFF"/>
                </a:highlight>
                <a:latin typeface="Arial" panose="020B0604020202020204" pitchFamily="34" charset="0"/>
                <a:cs typeface="Arial" panose="020B0604020202020204" pitchFamily="34" charset="0"/>
              </a:rPr>
              <a:t> Hashim </a:t>
            </a:r>
            <a:r>
              <a:rPr lang="en-US" sz="3200" dirty="0" err="1">
                <a:solidFill>
                  <a:srgbClr val="000000"/>
                </a:solidFill>
                <a:highlight>
                  <a:srgbClr val="FFFFFF"/>
                </a:highlight>
                <a:latin typeface="Arial" panose="020B0604020202020204" pitchFamily="34" charset="0"/>
                <a:cs typeface="Arial" panose="020B0604020202020204" pitchFamily="34" charset="0"/>
              </a:rPr>
              <a:t>Kaderbhai</a:t>
            </a:r>
            <a:r>
              <a:rPr lang="en-US" sz="3200" dirty="0">
                <a:solidFill>
                  <a:srgbClr val="000000"/>
                </a:solidFill>
                <a:highlight>
                  <a:srgbClr val="FFFFFF"/>
                </a:highlight>
                <a:latin typeface="Arial" panose="020B0604020202020204" pitchFamily="34" charset="0"/>
                <a:cs typeface="Arial" panose="020B0604020202020204" pitchFamily="34" charset="0"/>
              </a:rPr>
              <a:t>, MBBS</a:t>
            </a:r>
            <a:r>
              <a:rPr lang="en-US" sz="2000" baseline="30000" dirty="0">
                <a:solidFill>
                  <a:srgbClr val="000000"/>
                </a:solidFill>
                <a:highlight>
                  <a:srgbClr val="FFFFFF"/>
                </a:highlight>
                <a:latin typeface="Arial" panose="020B0604020202020204" pitchFamily="34" charset="0"/>
                <a:cs typeface="Arial" panose="020B0604020202020204" pitchFamily="34" charset="0"/>
              </a:rPr>
              <a:t>2</a:t>
            </a:r>
            <a:r>
              <a:rPr lang="en-US" sz="3200" dirty="0">
                <a:solidFill>
                  <a:srgbClr val="000000"/>
                </a:solidFill>
                <a:highlight>
                  <a:srgbClr val="FFFFFF"/>
                </a:highlight>
                <a:latin typeface="Arial" panose="020B0604020202020204" pitchFamily="34" charset="0"/>
                <a:cs typeface="Arial" panose="020B0604020202020204" pitchFamily="34" charset="0"/>
              </a:rPr>
              <a:t>; Jennifer L. Adams, MD</a:t>
            </a:r>
            <a:r>
              <a:rPr lang="en-US" sz="2000" baseline="30000" dirty="0">
                <a:solidFill>
                  <a:srgbClr val="000000"/>
                </a:solidFill>
                <a:highlight>
                  <a:srgbClr val="FFFFFF"/>
                </a:highlight>
                <a:latin typeface="Arial" panose="020B0604020202020204" pitchFamily="34" charset="0"/>
                <a:cs typeface="Arial" panose="020B0604020202020204" pitchFamily="34" charset="0"/>
              </a:rPr>
              <a:t>1</a:t>
            </a:r>
            <a:r>
              <a:rPr lang="en-US" sz="3200" dirty="0">
                <a:solidFill>
                  <a:srgbClr val="000000"/>
                </a:solidFill>
                <a:highlight>
                  <a:srgbClr val="FFFFFF"/>
                </a:highlight>
                <a:latin typeface="Arial" panose="020B0604020202020204" pitchFamily="34" charset="0"/>
                <a:cs typeface="Arial" panose="020B0604020202020204" pitchFamily="34" charset="0"/>
              </a:rPr>
              <a:t>; Rodney D. Adam, MD</a:t>
            </a:r>
            <a:r>
              <a:rPr lang="en-US" sz="2000" baseline="30000" dirty="0">
                <a:solidFill>
                  <a:srgbClr val="000000"/>
                </a:solidFill>
                <a:highlight>
                  <a:srgbClr val="FFFFFF"/>
                </a:highlight>
                <a:latin typeface="Arial" panose="020B0604020202020204" pitchFamily="34" charset="0"/>
                <a:cs typeface="Arial" panose="020B0604020202020204" pitchFamily="34" charset="0"/>
              </a:rPr>
              <a:t>4,5</a:t>
            </a:r>
            <a:r>
              <a:rPr lang="en-US" sz="3200" b="1" dirty="0">
                <a:latin typeface="Arial" panose="020B0604020202020204" pitchFamily="34" charset="0"/>
                <a:cs typeface="Arial" panose="020B0604020202020204" pitchFamily="34" charset="0"/>
              </a:rPr>
              <a:t>Jennifer Fernandez, MD, RD</a:t>
            </a:r>
          </a:p>
          <a:p>
            <a:pPr>
              <a:lnSpc>
                <a:spcPct val="120000"/>
              </a:lnSpc>
            </a:pPr>
            <a:r>
              <a:rPr lang="en-US" sz="3200" b="1"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Authors</a:t>
            </a:r>
            <a:r>
              <a:rPr lang="en-US" sz="3200" dirty="0">
                <a:solidFill>
                  <a:srgbClr val="222222"/>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3200" b="0" i="0" dirty="0">
                <a:solidFill>
                  <a:srgbClr val="000000"/>
                </a:solidFill>
                <a:effectLst/>
                <a:highlight>
                  <a:srgbClr val="FFFFFF"/>
                </a:highlight>
                <a:latin typeface="Arial" panose="020B0604020202020204" pitchFamily="34" charset="0"/>
                <a:cs typeface="Arial" panose="020B0604020202020204" pitchFamily="34" charset="0"/>
              </a:rPr>
              <a:t>Jennifer M. Fernandez, MD, RD</a:t>
            </a:r>
            <a:r>
              <a:rPr lang="en-US" sz="2000" b="0" i="0" baseline="30000" dirty="0">
                <a:solidFill>
                  <a:srgbClr val="000000"/>
                </a:solidFill>
                <a:effectLst/>
                <a:highlight>
                  <a:srgbClr val="FFFFFF"/>
                </a:highlight>
                <a:latin typeface="Arial" panose="020B0604020202020204" pitchFamily="34" charset="0"/>
                <a:cs typeface="Arial" panose="020B0604020202020204" pitchFamily="34" charset="0"/>
              </a:rPr>
              <a:t>1</a:t>
            </a:r>
          </a:p>
        </p:txBody>
      </p:sp>
      <p:sp>
        <p:nvSpPr>
          <p:cNvPr id="31" name="TextBox 30">
            <a:extLst>
              <a:ext uri="{FF2B5EF4-FFF2-40B4-BE49-F238E27FC236}">
                <a16:creationId xmlns:a16="http://schemas.microsoft.com/office/drawing/2014/main" id="{FEE6CF29-FA0E-C6EC-8FD8-0D43B9657B38}"/>
              </a:ext>
            </a:extLst>
          </p:cNvPr>
          <p:cNvSpPr txBox="1"/>
          <p:nvPr/>
        </p:nvSpPr>
        <p:spPr>
          <a:xfrm>
            <a:off x="8053250" y="30358080"/>
            <a:ext cx="184731" cy="584775"/>
          </a:xfrm>
          <a:prstGeom prst="rect">
            <a:avLst/>
          </a:prstGeom>
          <a:noFill/>
        </p:spPr>
        <p:txBody>
          <a:bodyPr wrap="none" rtlCol="0">
            <a:spAutoFit/>
          </a:bodyPr>
          <a:lstStyle/>
          <a:p>
            <a:endParaRPr lang="en-US" sz="3200" dirty="0"/>
          </a:p>
        </p:txBody>
      </p:sp>
      <p:sp>
        <p:nvSpPr>
          <p:cNvPr id="2" name="TextBox 1">
            <a:extLst>
              <a:ext uri="{FF2B5EF4-FFF2-40B4-BE49-F238E27FC236}">
                <a16:creationId xmlns:a16="http://schemas.microsoft.com/office/drawing/2014/main" id="{28FEFBC0-90C5-BE3F-A1BB-207CBE5A7AF0}"/>
              </a:ext>
            </a:extLst>
          </p:cNvPr>
          <p:cNvSpPr txBox="1"/>
          <p:nvPr/>
        </p:nvSpPr>
        <p:spPr>
          <a:xfrm>
            <a:off x="32090477" y="27189181"/>
            <a:ext cx="8046870" cy="584775"/>
          </a:xfrm>
          <a:prstGeom prst="rect">
            <a:avLst/>
          </a:prstGeom>
          <a:noFill/>
        </p:spPr>
        <p:txBody>
          <a:bodyPr wrap="square" rtlCol="0">
            <a:spAutoFit/>
          </a:bodyPr>
          <a:lstStyle/>
          <a:p>
            <a:endParaRPr lang="en-US" sz="32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F8EEBF9-528C-8BEC-DE9E-EAD84D542733}"/>
              </a:ext>
            </a:extLst>
          </p:cNvPr>
          <p:cNvSpPr/>
          <p:nvPr/>
        </p:nvSpPr>
        <p:spPr>
          <a:xfrm>
            <a:off x="46419620" y="33482609"/>
            <a:ext cx="4133637"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Figure created via Fiverr</a:t>
            </a:r>
          </a:p>
        </p:txBody>
      </p:sp>
      <p:sp>
        <p:nvSpPr>
          <p:cNvPr id="4" name="TextBox 3">
            <a:extLst>
              <a:ext uri="{FF2B5EF4-FFF2-40B4-BE49-F238E27FC236}">
                <a16:creationId xmlns:a16="http://schemas.microsoft.com/office/drawing/2014/main" id="{1B875AD3-337E-6221-45DA-09D41C351020}"/>
              </a:ext>
            </a:extLst>
          </p:cNvPr>
          <p:cNvSpPr txBox="1"/>
          <p:nvPr/>
        </p:nvSpPr>
        <p:spPr>
          <a:xfrm>
            <a:off x="31606375" y="33982963"/>
            <a:ext cx="9015074" cy="1569660"/>
          </a:xfrm>
          <a:prstGeom prst="rect">
            <a:avLst/>
          </a:prstGeom>
          <a:noFill/>
        </p:spPr>
        <p:txBody>
          <a:bodyPr wrap="square" lIns="91440" tIns="45720" rIns="91440" bIns="45720" rtlCol="0" anchor="t">
            <a:spAutoFit/>
          </a:bodyPr>
          <a:lstStyle/>
          <a:p>
            <a:pPr algn="l" rtl="0" fontAlgn="base"/>
            <a:r>
              <a:rPr lang="en-US" sz="2400" b="1" i="0" dirty="0">
                <a:solidFill>
                  <a:srgbClr val="000000"/>
                </a:solidFill>
                <a:effectLst/>
                <a:highlight>
                  <a:srgbClr val="FFFFFF"/>
                </a:highlight>
                <a:latin typeface="Arial" panose="020B0604020202020204" pitchFamily="34" charset="0"/>
                <a:cs typeface="Arial" panose="020B0604020202020204" pitchFamily="34" charset="0"/>
              </a:rPr>
              <a:t>Funding</a:t>
            </a:r>
            <a:r>
              <a:rPr lang="en-US" sz="2400" b="0" i="0" dirty="0">
                <a:solidFill>
                  <a:srgbClr val="000000"/>
                </a:solidFill>
                <a:effectLst/>
                <a:highlight>
                  <a:srgbClr val="FFFFFF"/>
                </a:highlight>
                <a:latin typeface="Arial" panose="020B0604020202020204" pitchFamily="34" charset="0"/>
                <a:cs typeface="Arial" panose="020B0604020202020204" pitchFamily="34" charset="0"/>
              </a:rPr>
              <a:t>: </a:t>
            </a:r>
            <a:r>
              <a:rPr lang="en-US" sz="2400" dirty="0">
                <a:effectLst/>
                <a:latin typeface="Arial" panose="020B0604020202020204" pitchFamily="34" charset="0"/>
                <a:ea typeface="Times New Roman" panose="02020603050405020304" pitchFamily="18" charset="0"/>
                <a:cs typeface="Arial" panose="020B0604020202020204" pitchFamily="34" charset="0"/>
              </a:rPr>
              <a:t>Grant funding for this project was generously provided by the Skin of Color Society Research Award from the Skin of Color Society and the Skin Care for Developing Countries grant from the American Academy of Dermatology.</a:t>
            </a:r>
            <a:r>
              <a:rPr lang="en-US" sz="2400" dirty="0">
                <a:effectLst/>
                <a:latin typeface="Arial" panose="020B0604020202020204" pitchFamily="34" charset="0"/>
                <a:cs typeface="Arial" panose="020B0604020202020204" pitchFamily="34" charset="0"/>
              </a:rPr>
              <a:t> </a:t>
            </a:r>
            <a:endParaRPr lang="en-US" sz="2400" b="0" i="0" dirty="0">
              <a:solidFill>
                <a:srgbClr val="000000"/>
              </a:solidFill>
              <a:effectLst/>
              <a:highlight>
                <a:srgbClr val="FFFFFF"/>
              </a:highligh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9D6806C-4306-0349-5DFC-50CE09F8DB69}"/>
              </a:ext>
            </a:extLst>
          </p:cNvPr>
          <p:cNvPicPr>
            <a:picLocks noChangeAspect="1"/>
          </p:cNvPicPr>
          <p:nvPr/>
        </p:nvPicPr>
        <p:blipFill>
          <a:blip r:embed="rId3"/>
          <a:srcRect/>
          <a:stretch/>
        </p:blipFill>
        <p:spPr>
          <a:xfrm>
            <a:off x="653143" y="187692"/>
            <a:ext cx="49900114" cy="33266742"/>
          </a:xfrm>
          <a:prstGeom prst="rect">
            <a:avLst/>
          </a:prstGeom>
        </p:spPr>
      </p:pic>
    </p:spTree>
    <p:extLst>
      <p:ext uri="{BB962C8B-B14F-4D97-AF65-F5344CB8AC3E}">
        <p14:creationId xmlns:p14="http://schemas.microsoft.com/office/powerpoint/2010/main" val="3723350768"/>
      </p:ext>
    </p:extLst>
  </p:cSld>
  <p:clrMapOvr>
    <a:masterClrMapping/>
  </p:clrMapOvr>
</p:sld>
</file>

<file path=ppt/theme/theme1.xml><?xml version="1.0" encoding="utf-8"?>
<a:theme xmlns:a="http://schemas.openxmlformats.org/drawingml/2006/main" name="UNMC-Theme1">
  <a:themeElements>
    <a:clrScheme name="Custom 1">
      <a:dk1>
        <a:sysClr val="windowText" lastClr="000000"/>
      </a:dk1>
      <a:lt1>
        <a:sysClr val="window" lastClr="FFFFFF"/>
      </a:lt1>
      <a:dk2>
        <a:srgbClr val="303B41"/>
      </a:dk2>
      <a:lt2>
        <a:srgbClr val="DCDDDF"/>
      </a:lt2>
      <a:accent1>
        <a:srgbClr val="AD122A"/>
      </a:accent1>
      <a:accent2>
        <a:srgbClr val="005E63"/>
      </a:accent2>
      <a:accent3>
        <a:srgbClr val="00B2B9"/>
      </a:accent3>
      <a:accent4>
        <a:srgbClr val="A1B426"/>
      </a:accent4>
      <a:accent5>
        <a:srgbClr val="F26721"/>
      </a:accent5>
      <a:accent6>
        <a:srgbClr val="FCB614"/>
      </a:accent6>
      <a:hlink>
        <a:srgbClr val="002957"/>
      </a:hlink>
      <a:folHlink>
        <a:srgbClr val="129D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MC-Theme1" id="{8EF01B1E-9DFC-494C-AC3E-5BE6BC8B2399}" vid="{BBF8300F-5B1F-C149-BD60-AC602127EF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UNMC-Theme1</Template>
  <TotalTime>37339</TotalTime>
  <Words>164</Words>
  <Application>Microsoft Macintosh PowerPoint</Application>
  <PresentationFormat>Custom</PresentationFormat>
  <Paragraphs>12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UNMC-Theme1</vt:lpstr>
      <vt:lpstr>PowerPoint Presentation</vt:lpstr>
    </vt:vector>
  </TitlesOfParts>
  <Company>Metro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Waples</dc:creator>
  <cp:lastModifiedBy>Mary Adam</cp:lastModifiedBy>
  <cp:revision>258</cp:revision>
  <cp:lastPrinted>2015-07-24T19:55:40Z</cp:lastPrinted>
  <dcterms:created xsi:type="dcterms:W3CDTF">2010-12-02T21:49:18Z</dcterms:created>
  <dcterms:modified xsi:type="dcterms:W3CDTF">2025-01-20T06:47:15Z</dcterms:modified>
</cp:coreProperties>
</file>