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"/>
  </p:notesMasterIdLst>
  <p:sldIdLst>
    <p:sldId id="256" r:id="rId2"/>
  </p:sldIdLst>
  <p:sldSz cx="43891200" cy="32918400"/>
  <p:notesSz cx="32099250" cy="512064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EC"/>
    <a:srgbClr val="7DD7FF"/>
    <a:srgbClr val="57D3FF"/>
    <a:srgbClr val="003366"/>
    <a:srgbClr val="355800"/>
    <a:srgbClr val="1D94AD"/>
    <a:srgbClr val="0033CC"/>
    <a:srgbClr val="800000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09"/>
  </p:normalViewPr>
  <p:slideViewPr>
    <p:cSldViewPr>
      <p:cViewPr varScale="1">
        <p:scale>
          <a:sx n="20" d="100"/>
          <a:sy n="20" d="100"/>
        </p:scale>
        <p:origin x="2256" y="5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909675" cy="32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554949" tIns="277475" rIns="554949" bIns="27747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l" defTabSz="5549900" eaLnBrk="1" hangingPunct="1">
              <a:defRPr sz="7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181638" y="0"/>
            <a:ext cx="13909675" cy="32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554949" tIns="277475" rIns="554949" bIns="27747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549900" eaLnBrk="1" hangingPunct="1">
              <a:defRPr sz="7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04788" y="4876800"/>
            <a:ext cx="32508825" cy="2438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09925" y="30883225"/>
            <a:ext cx="25679400" cy="29257625"/>
          </a:xfrm>
          <a:prstGeom prst="rect">
            <a:avLst/>
          </a:prstGeom>
          <a:noFill/>
          <a:ln>
            <a:noFill/>
          </a:ln>
        </p:spPr>
        <p:txBody>
          <a:bodyPr vert="horz" wrap="square" lIns="554949" tIns="277475" rIns="554949" bIns="27747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1755338"/>
            <a:ext cx="13909675" cy="32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554949" tIns="277475" rIns="554949" bIns="277475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l" defTabSz="5549900" eaLnBrk="1" hangingPunct="1">
              <a:defRPr sz="7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181638" y="61755338"/>
            <a:ext cx="13909675" cy="32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554949" tIns="277475" rIns="554949" bIns="277475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5549900" eaLnBrk="1" hangingPunct="1">
              <a:defRPr sz="7300"/>
            </a:lvl1pPr>
          </a:lstStyle>
          <a:p>
            <a:pPr>
              <a:defRPr/>
            </a:pPr>
            <a:fld id="{7CC0134E-C651-4BEA-8EAC-DB3C76F3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83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  <a:lvl1pPr defTabSz="55499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55499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55499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55499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55499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55499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55499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55499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55499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6B6D72-58C4-44B5-A180-082998AEBC6A}" type="slidenum">
              <a:rPr lang="en-US" sz="7300" smtClean="0"/>
              <a:pPr eaLnBrk="1" hangingPunct="1"/>
              <a:t>1</a:t>
            </a:fld>
            <a:endParaRPr lang="en-US" sz="7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4788" y="4876800"/>
            <a:ext cx="32508826" cy="24380825"/>
          </a:xfrm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47038" y="13898562"/>
            <a:ext cx="35479038" cy="4389437"/>
          </a:xfrm>
        </p:spPr>
        <p:txBody>
          <a:bodyPr anchor="b"/>
          <a:lstStyle>
            <a:defPPr>
              <a:defRPr kern="1200" smtId="4294967295"/>
            </a:defPPr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47038" y="17922875"/>
            <a:ext cx="35479038" cy="3595688"/>
          </a:xfrm>
        </p:spPr>
        <p:txBody>
          <a:bodyPr/>
          <a:lstStyle>
            <a:defPPr>
              <a:defRPr kern="1200" smtId="4294967295"/>
            </a:defPPr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E573DC00-EA06-42D2-A2F4-944599790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265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C77989BA-55E7-4098-A443-4155B834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738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461200" y="731838"/>
            <a:ext cx="8869363" cy="29992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51525" y="731838"/>
            <a:ext cx="26457275" cy="29992638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E237264-C063-4E63-BAF4-1B6A7436A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428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CEA877E-3E85-4E08-B34F-052CB0896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817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743A3CD5-4E8A-46EA-9937-612DDC027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303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51525" y="8047038"/>
            <a:ext cx="17662525" cy="226774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66450" y="8047038"/>
            <a:ext cx="17664112" cy="22677438"/>
          </a:xfr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3A6A951-4CB1-4C42-AFA3-55F9F4E5A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905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8" cy="3070225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8" cy="18965862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B87F7480-9F83-408E-A3E0-B957AA0C9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96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31185C9-1B33-480F-93A1-E4BA33C5B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161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74787C4-67B6-43B6-AC5F-77455842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0456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6E7D6FC5-4C08-4B3D-9759-DDC393FCD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89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2"/>
            <a:ext cx="26335038" cy="2720975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8" cy="1975008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8" cy="386238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90C1D87-7CA9-469A-8ED8-9BF7341F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37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51525" y="731838"/>
            <a:ext cx="35479038" cy="5119687"/>
          </a:xfrm>
          <a:prstGeom prst="rect">
            <a:avLst/>
          </a:prstGeom>
          <a:noFill/>
          <a:ln>
            <a:noFill/>
          </a:ln>
        </p:spPr>
        <p:txBody>
          <a:bodyPr vert="horz" wrap="square" lIns="480709" tIns="240355" rIns="480709" bIns="240355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51525" y="8047038"/>
            <a:ext cx="35479038" cy="22677438"/>
          </a:xfrm>
          <a:prstGeom prst="rect">
            <a:avLst/>
          </a:prstGeom>
          <a:noFill/>
          <a:ln>
            <a:noFill/>
          </a:ln>
        </p:spPr>
        <p:txBody>
          <a:bodyPr vert="horz" wrap="square" lIns="480709" tIns="240355" rIns="480709" bIns="24035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80709" tIns="240355" rIns="480709" bIns="24035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7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2"/>
            <a:ext cx="139001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80709" tIns="240355" rIns="480709" bIns="24035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>
              <a:defRPr sz="7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2"/>
            <a:ext cx="10242550" cy="228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480709" tIns="240355" rIns="480709" bIns="240355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7400"/>
            </a:lvl1pPr>
          </a:lstStyle>
          <a:p>
            <a:pPr>
              <a:defRPr/>
            </a:pPr>
            <a:fld id="{4DCACAEF-1F38-42EF-809D-EB50C6618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7514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277515" name="New picture"/>
          <p:cNvPicPr/>
          <p:nvPr/>
        </p:nvPicPr>
        <p:blipFill dpi="0"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277516" name="New picture"/>
          <p:cNvPicPr/>
          <p:nvPr/>
        </p:nvPicPr>
        <p:blipFill dpi="0">
          <a:blip r:embed="rId14"/>
          <a:stretch>
            <a:fillRect/>
          </a:stretch>
        </p:blipFill>
        <p:spPr>
          <a:xfrm>
            <a:off x="6661150" y="33426400"/>
            <a:ext cx="30568900" cy="1549400"/>
          </a:xfrm>
          <a:prstGeom prst="rect">
            <a:avLst/>
          </a:prstGeom>
        </p:spPr>
      </p:pic>
      <p:sp>
        <p:nvSpPr>
          <p:cNvPr id="277517" name="New shape"/>
          <p:cNvSpPr/>
          <p:nvPr/>
        </p:nvSpPr>
        <p:spPr>
          <a:xfrm>
            <a:off x="666115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l"/>
            <a:r>
              <a:rPr sz="4880">
                <a:solidFill>
                  <a:srgbClr val="808080"/>
                </a:solidFill>
              </a:rPr>
              <a:t>Template ID: surgeon  Size: 48x36 (trifold)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/>
  <p:txStyles>
    <p:titleStyle>
      <a:defPPr>
        <a:defRPr kern="1200" smtId="4294967295"/>
      </a:defPPr>
      <a:lvl1pPr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defTabSz="4806950" rtl="0" eaLnBrk="0" fontAlgn="base" hangingPunct="0">
        <a:spcBef>
          <a:spcPct val="0"/>
        </a:spcBef>
        <a:spcAft>
          <a:spcPct val="0"/>
        </a:spcAft>
        <a:defRPr kumimoji="1" sz="231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defPPr>
        <a:defRPr kern="1200" smtId="4294967295"/>
      </a:defPPr>
      <a:lvl1pPr marL="1803400" indent="-1803400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6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3905250" indent="-1501775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47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60086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2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821213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04155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108727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113299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117871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12244388" indent="-1201738" algn="l" defTabSz="480695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105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s://doi.org/10.1002/pbc.295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11">
            <a:extLst>
              <a:ext uri="{FF2B5EF4-FFF2-40B4-BE49-F238E27FC236}">
                <a16:creationId xmlns:a16="http://schemas.microsoft.com/office/drawing/2014/main" id="{82B6FDB6-07F6-E024-3BE1-5A6C7F44A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074" y="15733584"/>
            <a:ext cx="31219020" cy="1261354"/>
          </a:xfrm>
          <a:prstGeom prst="rect">
            <a:avLst/>
          </a:prstGeom>
          <a:solidFill>
            <a:srgbClr val="C9E5EC"/>
          </a:solidFill>
          <a:ln w="28575">
            <a:noFill/>
            <a:miter lim="800000"/>
          </a:ln>
        </p:spPr>
        <p:txBody>
          <a:bodyPr wrap="square" lIns="103903" tIns="51952" rIns="103903" bIns="51952">
            <a:spAutoFit/>
          </a:bodyPr>
          <a:lstStyle>
            <a:defPPr>
              <a:defRPr kern="1200" smtId="4294967295"/>
            </a:defPPr>
            <a:lvl1pPr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Text Box 811">
            <a:extLst>
              <a:ext uri="{FF2B5EF4-FFF2-40B4-BE49-F238E27FC236}">
                <a16:creationId xmlns:a16="http://schemas.microsoft.com/office/drawing/2014/main" id="{DDEAE446-2C5B-CC54-F1C5-B92220CDD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30313691"/>
            <a:ext cx="34168899" cy="836460"/>
          </a:xfrm>
          <a:prstGeom prst="rect">
            <a:avLst/>
          </a:prstGeom>
          <a:solidFill>
            <a:srgbClr val="C9E5EC"/>
          </a:solidFill>
          <a:ln w="28575">
            <a:noFill/>
            <a:miter lim="800000"/>
          </a:ln>
        </p:spPr>
        <p:txBody>
          <a:bodyPr wrap="square" lIns="103903" tIns="51952" rIns="103903" bIns="51952">
            <a:spAutoFit/>
          </a:bodyPr>
          <a:lstStyle>
            <a:defPPr>
              <a:defRPr kern="1200" smtId="4294967295"/>
            </a:defPPr>
            <a:lvl1pPr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1" name="Text Box 811"/>
          <p:cNvSpPr txBox="1">
            <a:spLocks noChangeArrowheads="1"/>
          </p:cNvSpPr>
          <p:nvPr/>
        </p:nvSpPr>
        <p:spPr bwMode="auto">
          <a:xfrm flipV="1">
            <a:off x="0" y="-70314"/>
            <a:ext cx="43891200" cy="8619855"/>
          </a:xfrm>
          <a:prstGeom prst="rect">
            <a:avLst/>
          </a:prstGeom>
          <a:solidFill>
            <a:srgbClr val="C9E5EC"/>
          </a:solidFill>
          <a:ln w="28575">
            <a:noFill/>
            <a:miter lim="800000"/>
          </a:ln>
        </p:spPr>
        <p:txBody>
          <a:bodyPr wrap="square" lIns="103903" tIns="51952" rIns="103903" bIns="51952">
            <a:spAutoFit/>
          </a:bodyPr>
          <a:lstStyle>
            <a:defPPr>
              <a:defRPr kern="1200" smtId="4294967295"/>
            </a:defPPr>
            <a:lvl1pPr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6" name="Text Box 811"/>
          <p:cNvSpPr txBox="1">
            <a:spLocks noChangeArrowheads="1"/>
          </p:cNvSpPr>
          <p:nvPr/>
        </p:nvSpPr>
        <p:spPr bwMode="auto">
          <a:xfrm>
            <a:off x="0" y="8822400"/>
            <a:ext cx="43998699" cy="986473"/>
          </a:xfrm>
          <a:prstGeom prst="rect">
            <a:avLst/>
          </a:prstGeom>
          <a:solidFill>
            <a:srgbClr val="C9E5EC"/>
          </a:solidFill>
          <a:ln w="28575">
            <a:noFill/>
            <a:miter lim="800000"/>
          </a:ln>
        </p:spPr>
        <p:txBody>
          <a:bodyPr wrap="square" lIns="103903" tIns="51952" rIns="103903" bIns="51952">
            <a:spAutoFit/>
          </a:bodyPr>
          <a:lstStyle>
            <a:defPPr>
              <a:defRPr kern="1200" smtId="4294967295"/>
            </a:defPPr>
            <a:lvl1pPr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74" name="Rectangle 124"/>
          <p:cNvSpPr>
            <a:spLocks noChangeArrowheads="1"/>
          </p:cNvSpPr>
          <p:nvPr/>
        </p:nvSpPr>
        <p:spPr bwMode="auto">
          <a:xfrm>
            <a:off x="13342873" y="1643888"/>
            <a:ext cx="30173612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0709" tIns="240355" rIns="480709" bIns="240355" anchor="ctr"/>
          <a:lstStyle>
            <a:defPPr>
              <a:defRPr kern="1200" smtId="4294967295"/>
            </a:defPPr>
          </a:lstStyle>
          <a:p>
            <a:pPr algn="ctr" defTabSz="3122595" eaLnBrk="0" hangingPunct="0"/>
            <a:r>
              <a:rPr lang="en-US" sz="9600" b="1" dirty="0">
                <a:latin typeface="Calibri"/>
                <a:cs typeface="+mj-cs"/>
              </a:rPr>
              <a:t>TREATMENT OUTCOMES OF WILM’S TUMOR: A FAITH BASED INSTITUTION’S EXPERIENCE</a:t>
            </a:r>
            <a:endParaRPr lang="en-US" sz="9600" b="1" i="1" dirty="0">
              <a:solidFill>
                <a:srgbClr val="002060"/>
              </a:solidFill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075" name="Rectangle 127"/>
          <p:cNvSpPr>
            <a:spLocks noChangeArrowheads="1"/>
          </p:cNvSpPr>
          <p:nvPr/>
        </p:nvSpPr>
        <p:spPr bwMode="auto">
          <a:xfrm>
            <a:off x="16329478" y="13076113"/>
            <a:ext cx="11884025" cy="1593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endParaRPr lang="en-AU" sz="3600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76" name="Rectangle 128"/>
          <p:cNvSpPr>
            <a:spLocks noChangeArrowheads="1"/>
          </p:cNvSpPr>
          <p:nvPr/>
        </p:nvSpPr>
        <p:spPr bwMode="auto">
          <a:xfrm>
            <a:off x="690163" y="8785713"/>
            <a:ext cx="11884025" cy="1593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US" sz="5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Introduction</a:t>
            </a:r>
          </a:p>
        </p:txBody>
      </p:sp>
      <p:sp>
        <p:nvSpPr>
          <p:cNvPr id="3077" name="Rectangle 125"/>
          <p:cNvSpPr>
            <a:spLocks noChangeArrowheads="1"/>
          </p:cNvSpPr>
          <p:nvPr/>
        </p:nvSpPr>
        <p:spPr bwMode="auto">
          <a:xfrm>
            <a:off x="9498329" y="31395103"/>
            <a:ext cx="20089461" cy="278553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Uittenboogaard</a:t>
            </a:r>
            <a:r>
              <a:rPr lang="en-US" sz="32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 A,  Njuguna F,  Mostert S, et al.  Outcomes of Wilms tumor treatment in western Kenya. </a:t>
            </a:r>
            <a:r>
              <a:rPr lang="en-US" sz="3200" b="0" i="1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Pediatr</a:t>
            </a:r>
            <a:r>
              <a:rPr lang="en-US" sz="32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Blood Cancer</a:t>
            </a:r>
            <a:r>
              <a:rPr lang="en-US" sz="32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  2022; 69:e29503 </a:t>
            </a:r>
            <a:r>
              <a:rPr lang="en-US" sz="3200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https://doi.org/10.1002/pbc.29503</a:t>
            </a:r>
            <a:endParaRPr lang="en-US" sz="3200" dirty="0">
              <a:effectLst/>
              <a:latin typeface="Helvetica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78" name="Rectangle 126"/>
          <p:cNvSpPr>
            <a:spLocks noChangeArrowheads="1"/>
          </p:cNvSpPr>
          <p:nvPr/>
        </p:nvSpPr>
        <p:spPr bwMode="auto">
          <a:xfrm>
            <a:off x="12346543" y="8872602"/>
            <a:ext cx="11884025" cy="1593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GB" sz="5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Results</a:t>
            </a:r>
          </a:p>
        </p:txBody>
      </p:sp>
      <p:sp>
        <p:nvSpPr>
          <p:cNvPr id="3079" name="Rectangle 131"/>
          <p:cNvSpPr>
            <a:spLocks noChangeArrowheads="1"/>
          </p:cNvSpPr>
          <p:nvPr/>
        </p:nvSpPr>
        <p:spPr bwMode="auto">
          <a:xfrm>
            <a:off x="27778492" y="8923641"/>
            <a:ext cx="10527869" cy="7065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GB" sz="5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Conclusion</a:t>
            </a:r>
            <a:endParaRPr lang="en-AU" sz="5400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81" name="Text Box 161"/>
          <p:cNvSpPr txBox="1">
            <a:spLocks noChangeArrowheads="1"/>
          </p:cNvSpPr>
          <p:nvPr/>
        </p:nvSpPr>
        <p:spPr bwMode="auto">
          <a:xfrm>
            <a:off x="13760894" y="5509693"/>
            <a:ext cx="30175200" cy="165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 anchor="ctr">
            <a:spAutoFit/>
          </a:bodyPr>
          <a:lstStyle>
            <a:defPPr>
              <a:defRPr kern="1200" smtId="4294967295"/>
            </a:defPPr>
            <a:lvl1pPr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6000" b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Michelle </a:t>
            </a:r>
            <a:r>
              <a:rPr lang="en-US" sz="6000" b="1" u="sng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Ken Muma, Sarah Muma, 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Mehret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Enaro</a:t>
            </a: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Muse </a:t>
            </a:r>
            <a:r>
              <a:rPr lang="en-US" sz="6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Freneh</a:t>
            </a:r>
            <a:endParaRPr lang="en-GB" sz="60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83" name="AutoShape 168"/>
          <p:cNvSpPr>
            <a:spLocks noChangeAspect="1" noChangeArrowheads="1" noTextEdit="1"/>
          </p:cNvSpPr>
          <p:nvPr/>
        </p:nvSpPr>
        <p:spPr bwMode="auto">
          <a:xfrm>
            <a:off x="37642800" y="838200"/>
            <a:ext cx="49514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3087" name="Text Box 711"/>
          <p:cNvSpPr txBox="1">
            <a:spLocks noChangeArrowheads="1"/>
          </p:cNvSpPr>
          <p:nvPr/>
        </p:nvSpPr>
        <p:spPr bwMode="auto">
          <a:xfrm>
            <a:off x="19771961" y="13961532"/>
            <a:ext cx="8851900" cy="825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50" tIns="85725" rIns="171450" bIns="85725"/>
          <a:lstStyle>
            <a:defPPr>
              <a:defRPr kern="1200" smtId="4294967295"/>
            </a:defPPr>
            <a:lvl1pPr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9200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89" name="Text Box 713"/>
          <p:cNvSpPr txBox="1">
            <a:spLocks noChangeArrowheads="1"/>
          </p:cNvSpPr>
          <p:nvPr/>
        </p:nvSpPr>
        <p:spPr bwMode="auto">
          <a:xfrm>
            <a:off x="424460" y="9861429"/>
            <a:ext cx="11139921" cy="110685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71450" tIns="85725" rIns="171450" bIns="85725"/>
          <a:lstStyle>
            <a:defPPr>
              <a:defRPr kern="1200" smtId="4294967295"/>
            </a:defPPr>
            <a:lvl1pPr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800" dirty="0">
                <a:latin typeface="+mj-ea"/>
                <a:ea typeface="+mj-ea"/>
                <a:cs typeface="Calibri"/>
              </a:rPr>
              <a:t>Wilms tumor is the 2</a:t>
            </a:r>
            <a:r>
              <a:rPr lang="en-US" sz="4800" baseline="30000" dirty="0">
                <a:latin typeface="+mj-ea"/>
                <a:ea typeface="+mj-ea"/>
                <a:cs typeface="Calibri"/>
              </a:rPr>
              <a:t>nd</a:t>
            </a:r>
            <a:r>
              <a:rPr lang="en-US" sz="4800" dirty="0">
                <a:latin typeface="+mj-ea"/>
                <a:ea typeface="+mj-ea"/>
                <a:cs typeface="Calibri"/>
              </a:rPr>
              <a:t> most common  solid cancer in children. High income countries have reported overall survival rates of more than 90% compared to less than 50% in low- and middle-income countries (LMIC). Late presentation, availability of drugs and surgery have been postulated as some of the potential reasons for this discrepancy. We </a:t>
            </a:r>
            <a:r>
              <a:rPr lang="en-US" sz="4800" dirty="0">
                <a:latin typeface="+mj-ea"/>
                <a:ea typeface="+mj-ea"/>
                <a:cs typeface="+mn-lt"/>
              </a:rPr>
              <a:t>assessed the treatments and surgical outcomes of children diagnosed with Wilms tumors, </a:t>
            </a:r>
            <a:r>
              <a:rPr lang="en-US" sz="4800" dirty="0">
                <a:latin typeface="+mj-ea"/>
                <a:ea typeface="+mj-ea"/>
                <a:cs typeface="Calibri"/>
              </a:rPr>
              <a:t>assess barriers to completion of treatment and factors contributing to treatment delays</a:t>
            </a:r>
          </a:p>
          <a:p>
            <a:endParaRPr lang="en-US" sz="4800" dirty="0">
              <a:latin typeface="+mj-ea"/>
              <a:ea typeface="+mj-ea"/>
              <a:cs typeface="Calibri"/>
            </a:endParaRPr>
          </a:p>
        </p:txBody>
      </p:sp>
      <p:sp>
        <p:nvSpPr>
          <p:cNvPr id="3090" name="Text Box 811"/>
          <p:cNvSpPr txBox="1">
            <a:spLocks noChangeArrowheads="1"/>
          </p:cNvSpPr>
          <p:nvPr/>
        </p:nvSpPr>
        <p:spPr bwMode="auto">
          <a:xfrm>
            <a:off x="-21771" y="21242754"/>
            <a:ext cx="47637221" cy="2049421"/>
          </a:xfrm>
          <a:prstGeom prst="rect">
            <a:avLst/>
          </a:prstGeom>
          <a:solidFill>
            <a:srgbClr val="C9E5EC"/>
          </a:solidFill>
          <a:ln w="28575">
            <a:noFill/>
            <a:miter lim="800000"/>
          </a:ln>
        </p:spPr>
        <p:txBody>
          <a:bodyPr wrap="square" lIns="103903" tIns="51952" rIns="103903" bIns="51952">
            <a:spAutoFit/>
          </a:bodyPr>
          <a:lstStyle>
            <a:defPPr>
              <a:defRPr kern="1200" smtId="4294967295"/>
            </a:defPPr>
            <a:lvl1pPr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937125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937125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94" name="Rectangle 128"/>
          <p:cNvSpPr>
            <a:spLocks noChangeArrowheads="1"/>
          </p:cNvSpPr>
          <p:nvPr/>
        </p:nvSpPr>
        <p:spPr bwMode="auto">
          <a:xfrm>
            <a:off x="424460" y="21567775"/>
            <a:ext cx="11884025" cy="49498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GB" sz="5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Methods</a:t>
            </a:r>
            <a:endParaRPr lang="en-US" sz="54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095" name="Text Box 713"/>
          <p:cNvSpPr txBox="1">
            <a:spLocks noChangeArrowheads="1"/>
          </p:cNvSpPr>
          <p:nvPr/>
        </p:nvSpPr>
        <p:spPr bwMode="auto">
          <a:xfrm>
            <a:off x="145239" y="22674886"/>
            <a:ext cx="11178229" cy="837634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71450" tIns="85725" rIns="171450" bIns="85725"/>
          <a:lstStyle>
            <a:defPPr>
              <a:defRPr kern="1200" smtId="4294967295"/>
            </a:defPPr>
            <a:lvl1pPr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703763" eaLnBrk="0" hangingPunct="0">
              <a:defRPr sz="12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1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800" dirty="0">
                <a:latin typeface="+mj-ea"/>
                <a:ea typeface="+mj-ea"/>
                <a:cs typeface="+mj-cs"/>
              </a:rPr>
              <a:t> Retrospective study doing chart review for patients treated in AIC Kijabe Hospital from Jan  2015 to June 2023. included children &lt; 18 years with Wilms tumor. </a:t>
            </a:r>
          </a:p>
          <a:p>
            <a:r>
              <a:rPr lang="en-US" sz="4800" dirty="0">
                <a:latin typeface="+mj-ea"/>
                <a:ea typeface="+mj-ea"/>
                <a:cs typeface="+mj-cs"/>
              </a:rPr>
              <a:t>Data collected included age, gender, referral location, health insurance availability, disease stage, treatment modalities used and treatment outcome.</a:t>
            </a:r>
          </a:p>
          <a:p>
            <a:endParaRPr lang="en-US" sz="4800" dirty="0">
              <a:effectLst/>
              <a:latin typeface="+mj-ea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564DAE-1E11-4BFF-BAA8-2C324EC804DD}"/>
              </a:ext>
            </a:extLst>
          </p:cNvPr>
          <p:cNvSpPr/>
          <p:nvPr/>
        </p:nvSpPr>
        <p:spPr>
          <a:xfrm>
            <a:off x="11983899" y="9868067"/>
            <a:ext cx="15118323" cy="116031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latin typeface="+mj-ea"/>
                <a:ea typeface="+mj-ea"/>
                <a:cs typeface="+mn-lt"/>
              </a:rPr>
              <a:t>Total of 28 cases with 12 male and 16 female (M: F= 1:1.3). The median age at diagnosis was 3 years with age range 1 year to 18 years. Nine children (38%) were treated using COG</a:t>
            </a:r>
            <a:r>
              <a:rPr lang="en-US" sz="4400" baseline="30000" dirty="0">
                <a:latin typeface="+mj-ea"/>
                <a:ea typeface="+mj-ea"/>
                <a:cs typeface="+mn-lt"/>
              </a:rPr>
              <a:t>1</a:t>
            </a:r>
            <a:r>
              <a:rPr lang="en-US" sz="4400" dirty="0">
                <a:latin typeface="+mj-ea"/>
                <a:ea typeface="+mj-ea"/>
                <a:cs typeface="+mn-lt"/>
              </a:rPr>
              <a:t> guidelines. Mortality at year 2 was 100% for patients treated with COG guidelines.  Thirteen children(50%) were treated using SIOP</a:t>
            </a:r>
            <a:r>
              <a:rPr lang="en-US" sz="4400" baseline="30000" dirty="0">
                <a:latin typeface="+mj-ea"/>
                <a:ea typeface="+mj-ea"/>
                <a:cs typeface="+mn-lt"/>
              </a:rPr>
              <a:t>2</a:t>
            </a:r>
            <a:r>
              <a:rPr lang="en-US" sz="4400" dirty="0">
                <a:latin typeface="+mj-ea"/>
                <a:ea typeface="+mj-ea"/>
                <a:cs typeface="+mn-lt"/>
              </a:rPr>
              <a:t> guidelines and 4 (15%) declined treatment. Four children (15%) had stage 1 disease; eight (30.7%) had stage 2 disease;10 (38%) had stage 3 disease; 3 (11%) had stage 4 disease and 1 (3%) patient had stage 5 disease. Institution referrals comprised 65% while 34% were self-referral. 21 cases (75%) were beneficiaries of national health insurance (NHIF</a:t>
            </a:r>
            <a:r>
              <a:rPr lang="en-US" sz="4400" baseline="30000" dirty="0">
                <a:latin typeface="+mj-ea"/>
                <a:ea typeface="+mj-ea"/>
                <a:cs typeface="+mn-lt"/>
              </a:rPr>
              <a:t>3</a:t>
            </a:r>
            <a:r>
              <a:rPr lang="en-US" sz="4400" dirty="0">
                <a:latin typeface="+mj-ea"/>
                <a:ea typeface="+mj-ea"/>
                <a:cs typeface="+mn-lt"/>
              </a:rPr>
              <a:t>).75% (21/28) of patients completed treatment and the loss to follow up rate was 3% (1/28). Financial constraint was the commonest cause of delayed treatment in 26 % (7/28) of cases. Relapse occurred in 15% (4/28).</a:t>
            </a:r>
            <a:r>
              <a:rPr lang="en-US" sz="4400" dirty="0">
                <a:latin typeface="+mj-ea"/>
                <a:ea typeface="+mj-ea"/>
                <a:cs typeface="Calibri" panose="020F0502020204030204"/>
              </a:rPr>
              <a:t> </a:t>
            </a:r>
            <a:r>
              <a:rPr lang="en-US" sz="4400" dirty="0">
                <a:latin typeface="+mj-ea"/>
                <a:ea typeface="+mj-ea"/>
                <a:cs typeface="+mn-lt"/>
              </a:rPr>
              <a:t>The 1-year, 3-year and 5-year survival rates were 64%, 35% and 17% respectively.</a:t>
            </a:r>
            <a:endParaRPr lang="en-US" sz="4400" dirty="0">
              <a:latin typeface="+mj-ea"/>
              <a:ea typeface="+mj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0414E4-8E9B-473B-B2BD-711C77EB186F}"/>
              </a:ext>
            </a:extLst>
          </p:cNvPr>
          <p:cNvSpPr/>
          <p:nvPr/>
        </p:nvSpPr>
        <p:spPr>
          <a:xfrm>
            <a:off x="27778492" y="10297502"/>
            <a:ext cx="15726557" cy="5509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dirty="0">
                <a:latin typeface="+mj-ea"/>
                <a:ea typeface="+mj-ea"/>
                <a:cs typeface="Calibri"/>
              </a:rPr>
              <a:t>To improve outcomes a more collaborative approach is needed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>
                <a:latin typeface="+mj-ea"/>
                <a:ea typeface="+mj-ea"/>
                <a:cs typeface="Calibri"/>
              </a:rPr>
              <a:t>Late presentation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 err="1">
                <a:latin typeface="+mj-ea"/>
                <a:ea typeface="+mj-ea"/>
                <a:cs typeface="Calibri"/>
              </a:rPr>
              <a:t>Optimzation</a:t>
            </a:r>
            <a:r>
              <a:rPr lang="en-US" sz="4400" dirty="0">
                <a:latin typeface="+mj-ea"/>
                <a:ea typeface="+mj-ea"/>
                <a:cs typeface="Calibri"/>
              </a:rPr>
              <a:t> of  appropriate treatment protocols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>
                <a:latin typeface="+mj-ea"/>
                <a:ea typeface="+mj-ea"/>
                <a:cs typeface="Calibri"/>
              </a:rPr>
              <a:t>Health care financing.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>
                <a:latin typeface="+mj-ea"/>
                <a:ea typeface="+mj-ea"/>
                <a:cs typeface="Calibri"/>
              </a:rPr>
              <a:t>MDT approach in the management of these patients 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>
                <a:latin typeface="+mj-ea"/>
                <a:ea typeface="+mj-ea"/>
                <a:cs typeface="Calibri"/>
              </a:rPr>
              <a:t>Proper patient navigation systems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 sz="4400" dirty="0">
                <a:latin typeface="+mj-ea"/>
                <a:ea typeface="+mj-ea"/>
                <a:cs typeface="Calibri"/>
              </a:rPr>
              <a:t>Teamwork and communication</a:t>
            </a:r>
          </a:p>
        </p:txBody>
      </p:sp>
      <p:sp>
        <p:nvSpPr>
          <p:cNvPr id="24" name="Rectangle 126"/>
          <p:cNvSpPr>
            <a:spLocks noChangeArrowheads="1"/>
          </p:cNvSpPr>
          <p:nvPr/>
        </p:nvSpPr>
        <p:spPr bwMode="auto">
          <a:xfrm>
            <a:off x="12717074" y="19241145"/>
            <a:ext cx="16326303" cy="15938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endParaRPr lang="en-GB" sz="4800" b="1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3" y="1667130"/>
            <a:ext cx="13060554" cy="55729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A45784-5E1D-7AFB-2831-D9C1C5FA27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73244" y="21268099"/>
            <a:ext cx="15024044" cy="9026625"/>
          </a:xfrm>
          <a:prstGeom prst="rect">
            <a:avLst/>
          </a:prstGeom>
        </p:spPr>
      </p:pic>
      <p:sp>
        <p:nvSpPr>
          <p:cNvPr id="16" name="Rectangle 131">
            <a:extLst>
              <a:ext uri="{FF2B5EF4-FFF2-40B4-BE49-F238E27FC236}">
                <a16:creationId xmlns:a16="http://schemas.microsoft.com/office/drawing/2014/main" id="{C79507BB-1C38-834F-F117-6D9B4BB39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4740" y="15918200"/>
            <a:ext cx="10527869" cy="7065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GB" sz="54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Disease Staging and Survival</a:t>
            </a:r>
            <a:endParaRPr lang="en-AU" sz="5400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" name="Rectangle 131">
            <a:extLst>
              <a:ext uri="{FF2B5EF4-FFF2-40B4-BE49-F238E27FC236}">
                <a16:creationId xmlns:a16="http://schemas.microsoft.com/office/drawing/2014/main" id="{434430BB-BAC2-6526-2E3F-30FDAEAE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078" y="30327600"/>
            <a:ext cx="10527869" cy="7065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" tIns="18288" rIns="18288" bIns="18288"/>
          <a:lstStyle>
            <a:defPPr>
              <a:defRPr kern="1200" smtId="4294967295"/>
            </a:defPPr>
          </a:lstStyle>
          <a:p>
            <a:pPr eaLnBrk="0" hangingPunct="0">
              <a:spcBef>
                <a:spcPct val="50000"/>
              </a:spcBef>
            </a:pPr>
            <a:r>
              <a:rPr lang="en-GB" sz="4800" b="1" dirty="0">
                <a:solidFill>
                  <a:schemeClr val="accent3">
                    <a:lumMod val="75000"/>
                  </a:schemeClr>
                </a:solidFill>
                <a:latin typeface="Arial"/>
              </a:rPr>
              <a:t>References</a:t>
            </a:r>
            <a:endParaRPr lang="en-AU" sz="4800" dirty="0">
              <a:solidFill>
                <a:schemeClr val="accent3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5" name="Picture 4" descr="A graph showing the distribution of disease stages&#10;&#10;Description automatically generated">
            <a:extLst>
              <a:ext uri="{FF2B5EF4-FFF2-40B4-BE49-F238E27FC236}">
                <a16:creationId xmlns:a16="http://schemas.microsoft.com/office/drawing/2014/main" id="{D57EEE66-1F45-A820-B7BC-BF80B1BEC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3"/>
          <a:stretch/>
        </p:blipFill>
        <p:spPr>
          <a:xfrm>
            <a:off x="28124879" y="17279624"/>
            <a:ext cx="15024044" cy="8602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1BE0DE-4ED9-5263-0DDF-B1FF41E1F2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4879" y="26103934"/>
            <a:ext cx="15024043" cy="677071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10.08"/>
  <p:tag name="AS_TITLE" val="Aspose.Slides for .NET 4.0"/>
  <p:tag name="AS_VERSION" val="15.8.1.0"/>
</p:tagLst>
</file>

<file path=ppt/theme/theme1.xml><?xml version="1.0" encoding="utf-8"?>
<a:theme xmlns:a="http://schemas.openxmlformats.org/drawingml/2006/main" name="Medical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cal design template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8069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8069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design templat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7443</TotalTime>
  <Words>465</Words>
  <Application>Microsoft Macintosh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Helvetica</vt:lpstr>
      <vt:lpstr>Open Sans</vt:lpstr>
      <vt:lpstr>Tahoma</vt:lpstr>
      <vt:lpstr>Times New Roman</vt:lpstr>
      <vt:lpstr>Wingdings</vt:lpstr>
      <vt:lpstr>Medical design template</vt:lpstr>
      <vt:lpstr>PowerPoint Presentation</vt:lpstr>
    </vt:vector>
  </TitlesOfParts>
  <Manager/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David Shirk</cp:lastModifiedBy>
  <cp:revision>58</cp:revision>
  <dcterms:modified xsi:type="dcterms:W3CDTF">2025-03-18T08:05:22Z</dcterms:modified>
  <cp:category>templates for scientific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TC011408271033</vt:lpwstr>
  </property>
</Properties>
</file>