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21383625"/>
  <p:notesSz cx="6858000" cy="9144000"/>
  <p:defaultTextStyle>
    <a:defPPr>
      <a:defRPr lang="en-US"/>
    </a:defPPr>
    <a:lvl1pPr marL="0" algn="l" defTabSz="368960" rtl="0" eaLnBrk="1" latinLnBrk="0" hangingPunct="1">
      <a:defRPr sz="1453" kern="1200">
        <a:solidFill>
          <a:schemeClr val="tx1"/>
        </a:solidFill>
        <a:latin typeface="+mn-lt"/>
        <a:ea typeface="+mn-ea"/>
        <a:cs typeface="+mn-cs"/>
      </a:defRPr>
    </a:lvl1pPr>
    <a:lvl2pPr marL="368960" algn="l" defTabSz="368960" rtl="0" eaLnBrk="1" latinLnBrk="0" hangingPunct="1">
      <a:defRPr sz="1453" kern="1200">
        <a:solidFill>
          <a:schemeClr val="tx1"/>
        </a:solidFill>
        <a:latin typeface="+mn-lt"/>
        <a:ea typeface="+mn-ea"/>
        <a:cs typeface="+mn-cs"/>
      </a:defRPr>
    </a:lvl2pPr>
    <a:lvl3pPr marL="737921" algn="l" defTabSz="368960" rtl="0" eaLnBrk="1" latinLnBrk="0" hangingPunct="1">
      <a:defRPr sz="1453" kern="1200">
        <a:solidFill>
          <a:schemeClr val="tx1"/>
        </a:solidFill>
        <a:latin typeface="+mn-lt"/>
        <a:ea typeface="+mn-ea"/>
        <a:cs typeface="+mn-cs"/>
      </a:defRPr>
    </a:lvl3pPr>
    <a:lvl4pPr marL="1106881" algn="l" defTabSz="368960" rtl="0" eaLnBrk="1" latinLnBrk="0" hangingPunct="1">
      <a:defRPr sz="1453" kern="1200">
        <a:solidFill>
          <a:schemeClr val="tx1"/>
        </a:solidFill>
        <a:latin typeface="+mn-lt"/>
        <a:ea typeface="+mn-ea"/>
        <a:cs typeface="+mn-cs"/>
      </a:defRPr>
    </a:lvl4pPr>
    <a:lvl5pPr marL="1475842" algn="l" defTabSz="368960" rtl="0" eaLnBrk="1" latinLnBrk="0" hangingPunct="1">
      <a:defRPr sz="1453" kern="1200">
        <a:solidFill>
          <a:schemeClr val="tx1"/>
        </a:solidFill>
        <a:latin typeface="+mn-lt"/>
        <a:ea typeface="+mn-ea"/>
        <a:cs typeface="+mn-cs"/>
      </a:defRPr>
    </a:lvl5pPr>
    <a:lvl6pPr marL="1844802" algn="l" defTabSz="368960" rtl="0" eaLnBrk="1" latinLnBrk="0" hangingPunct="1">
      <a:defRPr sz="1453" kern="1200">
        <a:solidFill>
          <a:schemeClr val="tx1"/>
        </a:solidFill>
        <a:latin typeface="+mn-lt"/>
        <a:ea typeface="+mn-ea"/>
        <a:cs typeface="+mn-cs"/>
      </a:defRPr>
    </a:lvl6pPr>
    <a:lvl7pPr marL="2213762" algn="l" defTabSz="368960" rtl="0" eaLnBrk="1" latinLnBrk="0" hangingPunct="1">
      <a:defRPr sz="1453" kern="1200">
        <a:solidFill>
          <a:schemeClr val="tx1"/>
        </a:solidFill>
        <a:latin typeface="+mn-lt"/>
        <a:ea typeface="+mn-ea"/>
        <a:cs typeface="+mn-cs"/>
      </a:defRPr>
    </a:lvl7pPr>
    <a:lvl8pPr marL="2582723" algn="l" defTabSz="368960" rtl="0" eaLnBrk="1" latinLnBrk="0" hangingPunct="1">
      <a:defRPr sz="1453" kern="1200">
        <a:solidFill>
          <a:schemeClr val="tx1"/>
        </a:solidFill>
        <a:latin typeface="+mn-lt"/>
        <a:ea typeface="+mn-ea"/>
        <a:cs typeface="+mn-cs"/>
      </a:defRPr>
    </a:lvl8pPr>
    <a:lvl9pPr marL="2951683" algn="l" defTabSz="368960" rtl="0" eaLnBrk="1" latinLnBrk="0" hangingPunct="1">
      <a:defRPr sz="14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A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>
        <p:scale>
          <a:sx n="42" d="100"/>
          <a:sy n="42" d="100"/>
        </p:scale>
        <p:origin x="780" y="-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3499590"/>
            <a:ext cx="25733931" cy="7444669"/>
          </a:xfrm>
        </p:spPr>
        <p:txBody>
          <a:bodyPr anchor="b"/>
          <a:lstStyle>
            <a:lvl1pPr algn="ctr">
              <a:defRPr sz="1870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50" indent="0" algn="ctr">
              <a:buNone/>
              <a:defRPr sz="6236"/>
            </a:lvl2pPr>
            <a:lvl3pPr marL="2851099" indent="0" algn="ctr">
              <a:buNone/>
              <a:defRPr sz="5612"/>
            </a:lvl3pPr>
            <a:lvl4pPr marL="4276649" indent="0" algn="ctr">
              <a:buNone/>
              <a:defRPr sz="4989"/>
            </a:lvl4pPr>
            <a:lvl5pPr marL="5702198" indent="0" algn="ctr">
              <a:buNone/>
              <a:defRPr sz="4989"/>
            </a:lvl5pPr>
            <a:lvl6pPr marL="7127748" indent="0" algn="ctr">
              <a:buNone/>
              <a:defRPr sz="4989"/>
            </a:lvl6pPr>
            <a:lvl7pPr marL="8553298" indent="0" algn="ctr">
              <a:buNone/>
              <a:defRPr sz="4989"/>
            </a:lvl7pPr>
            <a:lvl8pPr marL="9978847" indent="0" algn="ctr">
              <a:buNone/>
              <a:defRPr sz="4989"/>
            </a:lvl8pPr>
            <a:lvl9pPr marL="11404397" indent="0" algn="ctr">
              <a:buNone/>
              <a:defRPr sz="498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F23C-3412-407D-B7C6-4EEE8529FBF0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DF8C8-713E-4730-B577-5083B8F8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472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F23C-3412-407D-B7C6-4EEE8529FBF0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DF8C8-713E-4730-B577-5083B8F8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55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F23C-3412-407D-B7C6-4EEE8529FBF0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DF8C8-713E-4730-B577-5083B8F8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5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F23C-3412-407D-B7C6-4EEE8529FBF0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DF8C8-713E-4730-B577-5083B8F8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39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3"/>
            <a:ext cx="26112371" cy="8894992"/>
          </a:xfrm>
        </p:spPr>
        <p:txBody>
          <a:bodyPr anchor="b"/>
          <a:lstStyle>
            <a:lvl1pPr>
              <a:defRPr sz="1870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6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>
                    <a:tint val="82000"/>
                  </a:schemeClr>
                </a:solidFill>
              </a:defRPr>
            </a:lvl1pPr>
            <a:lvl2pPr marL="1425550" indent="0">
              <a:buNone/>
              <a:defRPr sz="6236">
                <a:solidFill>
                  <a:schemeClr val="tx1">
                    <a:tint val="82000"/>
                  </a:schemeClr>
                </a:solidFill>
              </a:defRPr>
            </a:lvl2pPr>
            <a:lvl3pPr marL="2851099" indent="0">
              <a:buNone/>
              <a:defRPr sz="5612">
                <a:solidFill>
                  <a:schemeClr val="tx1">
                    <a:tint val="82000"/>
                  </a:schemeClr>
                </a:solidFill>
              </a:defRPr>
            </a:lvl3pPr>
            <a:lvl4pPr marL="4276649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4pPr>
            <a:lvl5pPr marL="5702198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5pPr>
            <a:lvl6pPr marL="7127748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6pPr>
            <a:lvl7pPr marL="8553298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7pPr>
            <a:lvl8pPr marL="9978847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8pPr>
            <a:lvl9pPr marL="11404397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F23C-3412-407D-B7C6-4EEE8529FBF0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DF8C8-713E-4730-B577-5083B8F8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3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F23C-3412-407D-B7C6-4EEE8529FBF0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DF8C8-713E-4730-B577-5083B8F8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22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5"/>
            <a:ext cx="26112371" cy="4133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60"/>
            <a:ext cx="12807832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50" indent="0">
              <a:buNone/>
              <a:defRPr sz="6236" b="1"/>
            </a:lvl2pPr>
            <a:lvl3pPr marL="2851099" indent="0">
              <a:buNone/>
              <a:defRPr sz="5612" b="1"/>
            </a:lvl3pPr>
            <a:lvl4pPr marL="4276649" indent="0">
              <a:buNone/>
              <a:defRPr sz="4989" b="1"/>
            </a:lvl4pPr>
            <a:lvl5pPr marL="5702198" indent="0">
              <a:buNone/>
              <a:defRPr sz="4989" b="1"/>
            </a:lvl5pPr>
            <a:lvl6pPr marL="7127748" indent="0">
              <a:buNone/>
              <a:defRPr sz="4989" b="1"/>
            </a:lvl6pPr>
            <a:lvl7pPr marL="8553298" indent="0">
              <a:buNone/>
              <a:defRPr sz="4989" b="1"/>
            </a:lvl7pPr>
            <a:lvl8pPr marL="9978847" indent="0">
              <a:buNone/>
              <a:defRPr sz="4989" b="1"/>
            </a:lvl8pPr>
            <a:lvl9pPr marL="11404397" indent="0">
              <a:buNone/>
              <a:defRPr sz="49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5241960"/>
            <a:ext cx="12870909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50" indent="0">
              <a:buNone/>
              <a:defRPr sz="6236" b="1"/>
            </a:lvl2pPr>
            <a:lvl3pPr marL="2851099" indent="0">
              <a:buNone/>
              <a:defRPr sz="5612" b="1"/>
            </a:lvl3pPr>
            <a:lvl4pPr marL="4276649" indent="0">
              <a:buNone/>
              <a:defRPr sz="4989" b="1"/>
            </a:lvl4pPr>
            <a:lvl5pPr marL="5702198" indent="0">
              <a:buNone/>
              <a:defRPr sz="4989" b="1"/>
            </a:lvl5pPr>
            <a:lvl6pPr marL="7127748" indent="0">
              <a:buNone/>
              <a:defRPr sz="4989" b="1"/>
            </a:lvl6pPr>
            <a:lvl7pPr marL="8553298" indent="0">
              <a:buNone/>
              <a:defRPr sz="4989" b="1"/>
            </a:lvl7pPr>
            <a:lvl8pPr marL="9978847" indent="0">
              <a:buNone/>
              <a:defRPr sz="4989" b="1"/>
            </a:lvl8pPr>
            <a:lvl9pPr marL="11404397" indent="0">
              <a:buNone/>
              <a:defRPr sz="49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7810963"/>
            <a:ext cx="12870909" cy="11488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F23C-3412-407D-B7C6-4EEE8529FBF0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DF8C8-713E-4730-B577-5083B8F8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730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F23C-3412-407D-B7C6-4EEE8529FBF0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DF8C8-713E-4730-B577-5083B8F8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18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F23C-3412-407D-B7C6-4EEE8529FBF0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DF8C8-713E-4730-B577-5083B8F8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7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8850"/>
            <a:ext cx="15326827" cy="15196234"/>
          </a:xfrm>
        </p:spPr>
        <p:txBody>
          <a:bodyPr/>
          <a:lstStyle>
            <a:lvl1pPr>
              <a:defRPr sz="9978"/>
            </a:lvl1pPr>
            <a:lvl2pPr>
              <a:defRPr sz="8730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50" indent="0">
              <a:buNone/>
              <a:defRPr sz="4365"/>
            </a:lvl2pPr>
            <a:lvl3pPr marL="2851099" indent="0">
              <a:buNone/>
              <a:defRPr sz="3742"/>
            </a:lvl3pPr>
            <a:lvl4pPr marL="4276649" indent="0">
              <a:buNone/>
              <a:defRPr sz="3118"/>
            </a:lvl4pPr>
            <a:lvl5pPr marL="5702198" indent="0">
              <a:buNone/>
              <a:defRPr sz="3118"/>
            </a:lvl5pPr>
            <a:lvl6pPr marL="7127748" indent="0">
              <a:buNone/>
              <a:defRPr sz="3118"/>
            </a:lvl6pPr>
            <a:lvl7pPr marL="8553298" indent="0">
              <a:buNone/>
              <a:defRPr sz="3118"/>
            </a:lvl7pPr>
            <a:lvl8pPr marL="9978847" indent="0">
              <a:buNone/>
              <a:defRPr sz="3118"/>
            </a:lvl8pPr>
            <a:lvl9pPr marL="11404397" indent="0">
              <a:buNone/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F23C-3412-407D-B7C6-4EEE8529FBF0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DF8C8-713E-4730-B577-5083B8F8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011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3078850"/>
            <a:ext cx="15326827" cy="15196234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50" indent="0">
              <a:buNone/>
              <a:defRPr sz="8730"/>
            </a:lvl2pPr>
            <a:lvl3pPr marL="2851099" indent="0">
              <a:buNone/>
              <a:defRPr sz="7483"/>
            </a:lvl3pPr>
            <a:lvl4pPr marL="4276649" indent="0">
              <a:buNone/>
              <a:defRPr sz="6236"/>
            </a:lvl4pPr>
            <a:lvl5pPr marL="5702198" indent="0">
              <a:buNone/>
              <a:defRPr sz="6236"/>
            </a:lvl5pPr>
            <a:lvl6pPr marL="7127748" indent="0">
              <a:buNone/>
              <a:defRPr sz="6236"/>
            </a:lvl6pPr>
            <a:lvl7pPr marL="8553298" indent="0">
              <a:buNone/>
              <a:defRPr sz="6236"/>
            </a:lvl7pPr>
            <a:lvl8pPr marL="9978847" indent="0">
              <a:buNone/>
              <a:defRPr sz="6236"/>
            </a:lvl8pPr>
            <a:lvl9pPr marL="11404397" indent="0">
              <a:buNone/>
              <a:defRPr sz="623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50" indent="0">
              <a:buNone/>
              <a:defRPr sz="4365"/>
            </a:lvl2pPr>
            <a:lvl3pPr marL="2851099" indent="0">
              <a:buNone/>
              <a:defRPr sz="3742"/>
            </a:lvl3pPr>
            <a:lvl4pPr marL="4276649" indent="0">
              <a:buNone/>
              <a:defRPr sz="3118"/>
            </a:lvl4pPr>
            <a:lvl5pPr marL="5702198" indent="0">
              <a:buNone/>
              <a:defRPr sz="3118"/>
            </a:lvl5pPr>
            <a:lvl6pPr marL="7127748" indent="0">
              <a:buNone/>
              <a:defRPr sz="3118"/>
            </a:lvl6pPr>
            <a:lvl7pPr marL="8553298" indent="0">
              <a:buNone/>
              <a:defRPr sz="3118"/>
            </a:lvl7pPr>
            <a:lvl8pPr marL="9978847" indent="0">
              <a:buNone/>
              <a:defRPr sz="3118"/>
            </a:lvl8pPr>
            <a:lvl9pPr marL="11404397" indent="0">
              <a:buNone/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F23C-3412-407D-B7C6-4EEE8529FBF0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DF8C8-713E-4730-B577-5083B8F8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79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5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4DF23C-3412-407D-B7C6-4EEE8529FBF0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BDF8C8-713E-4730-B577-5083B8F8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692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51099" rtl="0" eaLnBrk="1" latinLnBrk="0" hangingPunct="1">
        <a:lnSpc>
          <a:spcPct val="90000"/>
        </a:lnSpc>
        <a:spcBef>
          <a:spcPct val="0"/>
        </a:spcBef>
        <a:buNone/>
        <a:defRPr sz="137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75" indent="-712775" algn="l" defTabSz="2851099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sz="8730" kern="1200">
          <a:solidFill>
            <a:schemeClr val="tx1"/>
          </a:solidFill>
          <a:latin typeface="+mn-lt"/>
          <a:ea typeface="+mn-ea"/>
          <a:cs typeface="+mn-cs"/>
        </a:defRPr>
      </a:lvl1pPr>
      <a:lvl2pPr marL="2138324" indent="-712775" algn="l" defTabSz="2851099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874" indent="-712775" algn="l" defTabSz="2851099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424" indent="-712775" algn="l" defTabSz="2851099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4pPr>
      <a:lvl5pPr marL="6414973" indent="-712775" algn="l" defTabSz="2851099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5pPr>
      <a:lvl6pPr marL="7840523" indent="-712775" algn="l" defTabSz="2851099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6pPr>
      <a:lvl7pPr marL="9266072" indent="-712775" algn="l" defTabSz="2851099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7pPr>
      <a:lvl8pPr marL="10691622" indent="-712775" algn="l" defTabSz="2851099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8pPr>
      <a:lvl9pPr marL="12117172" indent="-712775" algn="l" defTabSz="2851099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099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1pPr>
      <a:lvl2pPr marL="1425550" algn="l" defTabSz="2851099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851099" algn="l" defTabSz="2851099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3pPr>
      <a:lvl4pPr marL="4276649" algn="l" defTabSz="2851099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4pPr>
      <a:lvl5pPr marL="5702198" algn="l" defTabSz="2851099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5pPr>
      <a:lvl6pPr marL="7127748" algn="l" defTabSz="2851099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6pPr>
      <a:lvl7pPr marL="8553298" algn="l" defTabSz="2851099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7pPr>
      <a:lvl8pPr marL="9978847" algn="l" defTabSz="2851099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8pPr>
      <a:lvl9pPr marL="11404397" algn="l" defTabSz="2851099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D42FBB7E-73E5-EF94-BAB1-3B6CF4C864EA}"/>
              </a:ext>
            </a:extLst>
          </p:cNvPr>
          <p:cNvSpPr/>
          <p:nvPr/>
        </p:nvSpPr>
        <p:spPr>
          <a:xfrm>
            <a:off x="399517" y="3770864"/>
            <a:ext cx="9950224" cy="17612760"/>
          </a:xfrm>
          <a:custGeom>
            <a:avLst/>
            <a:gdLst/>
            <a:ahLst/>
            <a:cxnLst/>
            <a:rect l="l" t="t" r="r" b="b"/>
            <a:pathLst>
              <a:path w="18288000" h="6811009">
                <a:moveTo>
                  <a:pt x="0" y="6810600"/>
                </a:moveTo>
                <a:lnTo>
                  <a:pt x="18287998" y="6810600"/>
                </a:lnTo>
                <a:lnTo>
                  <a:pt x="18287998" y="0"/>
                </a:lnTo>
                <a:lnTo>
                  <a:pt x="0" y="0"/>
                </a:lnTo>
                <a:lnTo>
                  <a:pt x="0" y="6810600"/>
                </a:lnTo>
                <a:close/>
              </a:path>
            </a:pathLst>
          </a:custGeom>
          <a:solidFill>
            <a:srgbClr val="E2E9EB"/>
          </a:solidFill>
        </p:spPr>
        <p:txBody>
          <a:bodyPr wrap="square" lIns="0" tIns="0" rIns="0" bIns="0" rtlCol="0"/>
          <a:lstStyle/>
          <a:p>
            <a:endParaRPr sz="1133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3F9C1660-A6F4-C508-14DE-1F21C0257632}"/>
              </a:ext>
            </a:extLst>
          </p:cNvPr>
          <p:cNvSpPr/>
          <p:nvPr/>
        </p:nvSpPr>
        <p:spPr>
          <a:xfrm>
            <a:off x="22321827" y="4385532"/>
            <a:ext cx="7484269" cy="16486834"/>
          </a:xfrm>
          <a:custGeom>
            <a:avLst/>
            <a:gdLst/>
            <a:ahLst/>
            <a:cxnLst/>
            <a:rect l="l" t="t" r="r" b="b"/>
            <a:pathLst>
              <a:path w="18288000" h="6811009">
                <a:moveTo>
                  <a:pt x="0" y="6810600"/>
                </a:moveTo>
                <a:lnTo>
                  <a:pt x="18287998" y="6810600"/>
                </a:lnTo>
                <a:lnTo>
                  <a:pt x="18287998" y="0"/>
                </a:lnTo>
                <a:lnTo>
                  <a:pt x="0" y="0"/>
                </a:lnTo>
                <a:lnTo>
                  <a:pt x="0" y="6810600"/>
                </a:lnTo>
                <a:close/>
              </a:path>
            </a:pathLst>
          </a:custGeom>
          <a:solidFill>
            <a:srgbClr val="E2E9EB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0" name="object 4">
            <a:extLst>
              <a:ext uri="{FF2B5EF4-FFF2-40B4-BE49-F238E27FC236}">
                <a16:creationId xmlns:a16="http://schemas.microsoft.com/office/drawing/2014/main" id="{DF75D052-51C4-1C12-8D32-58E51829E683}"/>
              </a:ext>
            </a:extLst>
          </p:cNvPr>
          <p:cNvSpPr/>
          <p:nvPr/>
        </p:nvSpPr>
        <p:spPr>
          <a:xfrm>
            <a:off x="399517" y="-1"/>
            <a:ext cx="29476179" cy="3902191"/>
          </a:xfrm>
          <a:custGeom>
            <a:avLst/>
            <a:gdLst/>
            <a:ahLst/>
            <a:cxnLst/>
            <a:rect l="l" t="t" r="r" b="b"/>
            <a:pathLst>
              <a:path w="18288000" h="4733925">
                <a:moveTo>
                  <a:pt x="0" y="0"/>
                </a:moveTo>
                <a:lnTo>
                  <a:pt x="18287999" y="0"/>
                </a:lnTo>
                <a:lnTo>
                  <a:pt x="18287999" y="4733924"/>
                </a:lnTo>
                <a:lnTo>
                  <a:pt x="0" y="4733924"/>
                </a:lnTo>
                <a:lnTo>
                  <a:pt x="0" y="0"/>
                </a:lnTo>
                <a:close/>
              </a:path>
            </a:pathLst>
          </a:custGeom>
          <a:solidFill>
            <a:srgbClr val="0C234B"/>
          </a:solidFill>
          <a:ln>
            <a:noFill/>
          </a:ln>
        </p:spPr>
        <p:txBody>
          <a:bodyPr wrap="square" lIns="0" tIns="0" rIns="0" bIns="0" rtlCol="0"/>
          <a:lstStyle/>
          <a:p>
            <a:endParaRPr sz="1133" dirty="0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63DA69CE-CDD8-19C0-E2B8-A8B5714FBB84}"/>
              </a:ext>
            </a:extLst>
          </p:cNvPr>
          <p:cNvSpPr/>
          <p:nvPr/>
        </p:nvSpPr>
        <p:spPr>
          <a:xfrm>
            <a:off x="447587" y="4056139"/>
            <a:ext cx="9936223" cy="883096"/>
          </a:xfrm>
          <a:custGeom>
            <a:avLst/>
            <a:gdLst/>
            <a:ahLst/>
            <a:cxnLst/>
            <a:rect l="l" t="t" r="r" b="b"/>
            <a:pathLst>
              <a:path w="18288000" h="4733925">
                <a:moveTo>
                  <a:pt x="0" y="0"/>
                </a:moveTo>
                <a:lnTo>
                  <a:pt x="18287999" y="0"/>
                </a:lnTo>
                <a:lnTo>
                  <a:pt x="18287999" y="4733924"/>
                </a:lnTo>
                <a:lnTo>
                  <a:pt x="0" y="4733924"/>
                </a:lnTo>
                <a:lnTo>
                  <a:pt x="0" y="0"/>
                </a:lnTo>
                <a:close/>
              </a:path>
            </a:pathLst>
          </a:custGeom>
          <a:solidFill>
            <a:srgbClr val="0C234B"/>
          </a:solidFill>
          <a:ln>
            <a:noFill/>
          </a:ln>
        </p:spPr>
        <p:txBody>
          <a:bodyPr wrap="square" lIns="0" tIns="0" rIns="0" bIns="0" rtlCol="0"/>
          <a:lstStyle/>
          <a:p>
            <a:endParaRPr sz="1133" dirty="0"/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A4693D66-7EF1-11F3-7F91-66549A605F9C}"/>
              </a:ext>
            </a:extLst>
          </p:cNvPr>
          <p:cNvSpPr/>
          <p:nvPr/>
        </p:nvSpPr>
        <p:spPr>
          <a:xfrm>
            <a:off x="22252227" y="4062495"/>
            <a:ext cx="7484271" cy="883096"/>
          </a:xfrm>
          <a:custGeom>
            <a:avLst/>
            <a:gdLst/>
            <a:ahLst/>
            <a:cxnLst/>
            <a:rect l="l" t="t" r="r" b="b"/>
            <a:pathLst>
              <a:path w="18288000" h="4733925">
                <a:moveTo>
                  <a:pt x="0" y="0"/>
                </a:moveTo>
                <a:lnTo>
                  <a:pt x="18287999" y="0"/>
                </a:lnTo>
                <a:lnTo>
                  <a:pt x="18287999" y="4733924"/>
                </a:lnTo>
                <a:lnTo>
                  <a:pt x="0" y="4733924"/>
                </a:lnTo>
                <a:lnTo>
                  <a:pt x="0" y="0"/>
                </a:lnTo>
                <a:close/>
              </a:path>
            </a:pathLst>
          </a:custGeom>
          <a:solidFill>
            <a:srgbClr val="0C234B"/>
          </a:solidFill>
          <a:ln>
            <a:noFill/>
          </a:ln>
        </p:spPr>
        <p:txBody>
          <a:bodyPr wrap="square" lIns="0" tIns="0" rIns="0" bIns="0" rtlCol="0"/>
          <a:lstStyle/>
          <a:p>
            <a:endParaRPr sz="1133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26C8692C-EF32-719A-3579-86DC48163F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693" y="179092"/>
            <a:ext cx="4571935" cy="2045111"/>
          </a:xfrm>
          <a:prstGeom prst="rect">
            <a:avLst/>
          </a:prstGeom>
        </p:spPr>
      </p:pic>
      <p:sp>
        <p:nvSpPr>
          <p:cNvPr id="12" name="Text Placeholder 17">
            <a:extLst>
              <a:ext uri="{FF2B5EF4-FFF2-40B4-BE49-F238E27FC236}">
                <a16:creationId xmlns:a16="http://schemas.microsoft.com/office/drawing/2014/main" id="{C7F23B77-0403-CD39-8863-B3B3A48B7F5F}"/>
              </a:ext>
            </a:extLst>
          </p:cNvPr>
          <p:cNvSpPr txBox="1">
            <a:spLocks/>
          </p:cNvSpPr>
          <p:nvPr/>
        </p:nvSpPr>
        <p:spPr>
          <a:xfrm>
            <a:off x="5150430" y="230540"/>
            <a:ext cx="20773266" cy="208672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defRPr sz="7200" b="1" i="0" kern="1200">
                <a:solidFill>
                  <a:schemeClr val="bg2"/>
                </a:solidFill>
                <a:latin typeface="+mj-lt"/>
                <a:ea typeface="+mn-ea"/>
                <a:cs typeface="Arial Black" panose="020B0604020202020204" pitchFamily="34" charset="0"/>
              </a:defRPr>
            </a:lvl1pPr>
            <a:lvl2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1152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96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3pPr>
            <a:lvl4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864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4pPr>
            <a:lvl5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864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>
                <a:latin typeface="Arial Black" panose="020B0604020202020204" pitchFamily="34" charset="0"/>
              </a:rPr>
              <a:t>Safety of Administration of Vasopressors Through Peripheral and Central Venous Catheters in a Resource-Limited Rural Kenyan Hospital.</a:t>
            </a:r>
          </a:p>
        </p:txBody>
      </p:sp>
      <p:sp>
        <p:nvSpPr>
          <p:cNvPr id="13" name="Text Placeholder 17">
            <a:extLst>
              <a:ext uri="{FF2B5EF4-FFF2-40B4-BE49-F238E27FC236}">
                <a16:creationId xmlns:a16="http://schemas.microsoft.com/office/drawing/2014/main" id="{D41263A9-015B-6793-57B3-5DCE4FD36685}"/>
              </a:ext>
            </a:extLst>
          </p:cNvPr>
          <p:cNvSpPr txBox="1">
            <a:spLocks/>
          </p:cNvSpPr>
          <p:nvPr/>
        </p:nvSpPr>
        <p:spPr>
          <a:xfrm>
            <a:off x="5089040" y="2340171"/>
            <a:ext cx="24647457" cy="74244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defRPr sz="4800" b="0" i="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1152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96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3pPr>
            <a:lvl4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864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4pPr>
            <a:lvl5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864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39" dirty="0">
                <a:latin typeface="+mn-lt"/>
              </a:rPr>
              <a:t>Brian Kimani </a:t>
            </a:r>
            <a:r>
              <a:rPr lang="en-US" sz="2339" baseline="30000" dirty="0">
                <a:latin typeface="+mn-lt"/>
              </a:rPr>
              <a:t>1 , </a:t>
            </a:r>
            <a:r>
              <a:rPr lang="en-US" sz="2339" dirty="0">
                <a:latin typeface="+mn-lt"/>
              </a:rPr>
              <a:t>Grace Gao </a:t>
            </a:r>
            <a:r>
              <a:rPr lang="en-US" sz="2339" baseline="30000" dirty="0">
                <a:latin typeface="+mn-lt"/>
              </a:rPr>
              <a:t>2</a:t>
            </a:r>
            <a:r>
              <a:rPr lang="en-US" sz="2339" dirty="0">
                <a:latin typeface="+mn-lt"/>
              </a:rPr>
              <a:t>, Linette Lepore </a:t>
            </a:r>
            <a:r>
              <a:rPr lang="en-US" sz="2339" baseline="30000" dirty="0">
                <a:latin typeface="+mn-lt"/>
              </a:rPr>
              <a:t>1</a:t>
            </a:r>
            <a:r>
              <a:rPr lang="en-US" sz="2339" dirty="0">
                <a:latin typeface="+mn-lt"/>
              </a:rPr>
              <a:t>, </a:t>
            </a:r>
            <a:r>
              <a:rPr lang="it-IT" sz="2339" dirty="0">
                <a:latin typeface="+mn-lt"/>
              </a:rPr>
              <a:t>Winslet Okari </a:t>
            </a:r>
            <a:r>
              <a:rPr lang="en-US" sz="2339" baseline="30000" dirty="0">
                <a:latin typeface="+mn-lt"/>
              </a:rPr>
              <a:t>1</a:t>
            </a:r>
            <a:r>
              <a:rPr lang="en-US" sz="2339" dirty="0">
                <a:latin typeface="+mn-lt"/>
              </a:rPr>
              <a:t> Zahra Aghababa </a:t>
            </a:r>
            <a:r>
              <a:rPr lang="en-US" sz="2339" baseline="30000" dirty="0">
                <a:latin typeface="+mn-lt"/>
              </a:rPr>
              <a:t>2</a:t>
            </a:r>
            <a:r>
              <a:rPr lang="en-US" sz="2339" dirty="0">
                <a:latin typeface="+mn-lt"/>
              </a:rPr>
              <a:t>, </a:t>
            </a:r>
            <a:r>
              <a:rPr lang="it-IT" sz="2339" dirty="0">
                <a:latin typeface="+mn-lt"/>
              </a:rPr>
              <a:t>Moses Odhiambo </a:t>
            </a:r>
            <a:r>
              <a:rPr lang="en-US" sz="2339" baseline="30000" dirty="0">
                <a:latin typeface="+mn-lt"/>
              </a:rPr>
              <a:t>1</a:t>
            </a:r>
            <a:r>
              <a:rPr lang="it-IT" sz="2339" dirty="0">
                <a:latin typeface="+mn-lt"/>
              </a:rPr>
              <a:t>, Alice Mwonge </a:t>
            </a:r>
            <a:r>
              <a:rPr lang="it-IT" sz="2339" baseline="30000" dirty="0">
                <a:latin typeface="+mn-lt"/>
              </a:rPr>
              <a:t>1</a:t>
            </a:r>
            <a:r>
              <a:rPr lang="it-IT" sz="2339" dirty="0">
                <a:latin typeface="+mn-lt"/>
              </a:rPr>
              <a:t>, Jack Musau </a:t>
            </a:r>
            <a:r>
              <a:rPr lang="it-IT" sz="2339" baseline="30000" dirty="0">
                <a:latin typeface="+mn-lt"/>
              </a:rPr>
              <a:t>1</a:t>
            </a:r>
            <a:r>
              <a:rPr lang="it-IT" sz="2339" dirty="0">
                <a:latin typeface="+mn-lt"/>
              </a:rPr>
              <a:t>, Benjamin Thairu </a:t>
            </a:r>
            <a:r>
              <a:rPr lang="en-US" sz="2339" baseline="30000" dirty="0">
                <a:latin typeface="+mn-lt"/>
              </a:rPr>
              <a:t>1</a:t>
            </a:r>
            <a:r>
              <a:rPr lang="it-IT" sz="2339" dirty="0">
                <a:latin typeface="+mn-lt"/>
              </a:rPr>
              <a:t>, Judy Maneeno </a:t>
            </a:r>
            <a:r>
              <a:rPr lang="en-US" sz="2339" baseline="30000" dirty="0">
                <a:latin typeface="+mn-lt"/>
              </a:rPr>
              <a:t>1</a:t>
            </a:r>
            <a:r>
              <a:rPr lang="it-IT" sz="2339" dirty="0">
                <a:latin typeface="+mn-lt"/>
              </a:rPr>
              <a:t>, Hannah Wanjiru </a:t>
            </a:r>
            <a:r>
              <a:rPr lang="en-US" sz="2339" baseline="30000" dirty="0">
                <a:latin typeface="+mn-lt"/>
              </a:rPr>
              <a:t>1</a:t>
            </a:r>
            <a:r>
              <a:rPr lang="it-IT" sz="2339" dirty="0">
                <a:latin typeface="+mn-lt"/>
              </a:rPr>
              <a:t>, Fredrick Ndibaru </a:t>
            </a:r>
            <a:r>
              <a:rPr lang="en-US" sz="2339" baseline="30000" dirty="0">
                <a:latin typeface="+mn-lt"/>
              </a:rPr>
              <a:t>1</a:t>
            </a:r>
            <a:r>
              <a:rPr lang="it-IT" sz="2339" dirty="0">
                <a:latin typeface="+mn-lt"/>
              </a:rPr>
              <a:t>, Lilian Vihenda </a:t>
            </a:r>
            <a:r>
              <a:rPr lang="en-US" sz="2339" baseline="30000" dirty="0">
                <a:latin typeface="+mn-lt"/>
              </a:rPr>
              <a:t>1</a:t>
            </a:r>
            <a:r>
              <a:rPr lang="it-IT" sz="2339" dirty="0">
                <a:latin typeface="+mn-lt"/>
              </a:rPr>
              <a:t>, Dorothy Ogoda </a:t>
            </a:r>
            <a:r>
              <a:rPr lang="en-US" sz="2339" baseline="30000" dirty="0">
                <a:latin typeface="+mn-lt"/>
              </a:rPr>
              <a:t>1</a:t>
            </a:r>
            <a:r>
              <a:rPr lang="it-IT" sz="2339" dirty="0">
                <a:latin typeface="+mn-lt"/>
              </a:rPr>
              <a:t>,  Judy Wairimu </a:t>
            </a:r>
            <a:r>
              <a:rPr lang="en-US" sz="2339" baseline="30000" dirty="0">
                <a:latin typeface="+mn-lt"/>
              </a:rPr>
              <a:t>1</a:t>
            </a:r>
            <a:r>
              <a:rPr lang="it-IT" sz="2339" dirty="0">
                <a:latin typeface="+mn-lt"/>
              </a:rPr>
              <a:t>,  Ann Nalungala</a:t>
            </a:r>
            <a:r>
              <a:rPr lang="en-US" sz="2339" baseline="30000" dirty="0">
                <a:latin typeface="+mn-lt"/>
              </a:rPr>
              <a:t> 1</a:t>
            </a:r>
            <a:r>
              <a:rPr lang="it-IT" sz="2339" dirty="0">
                <a:latin typeface="+mn-lt"/>
              </a:rPr>
              <a:t>, Michael Kinuthia </a:t>
            </a:r>
            <a:r>
              <a:rPr lang="en-US" sz="2339" baseline="30000" dirty="0">
                <a:latin typeface="+mn-lt"/>
              </a:rPr>
              <a:t>1</a:t>
            </a:r>
            <a:r>
              <a:rPr lang="it-IT" sz="2339" dirty="0">
                <a:latin typeface="+mn-lt"/>
              </a:rPr>
              <a:t>, Kinzi Nixon </a:t>
            </a:r>
            <a:r>
              <a:rPr lang="en-US" sz="2339" baseline="30000" dirty="0">
                <a:latin typeface="+mn-lt"/>
              </a:rPr>
              <a:t>1</a:t>
            </a:r>
            <a:r>
              <a:rPr lang="it-IT" sz="2339" dirty="0">
                <a:latin typeface="+mn-lt"/>
              </a:rPr>
              <a:t>,     B Jason Brotherton </a:t>
            </a:r>
            <a:r>
              <a:rPr lang="en-US" sz="2339" baseline="30000" dirty="0">
                <a:latin typeface="+mn-lt"/>
              </a:rPr>
              <a:t>1,2,3</a:t>
            </a:r>
            <a:r>
              <a:rPr lang="it-IT" sz="2339" dirty="0">
                <a:latin typeface="+mn-lt"/>
              </a:rPr>
              <a:t>, </a:t>
            </a:r>
            <a:r>
              <a:rPr lang="en-US" sz="2339" dirty="0">
                <a:latin typeface="+mn-lt"/>
              </a:rPr>
              <a:t>Kristina Rudd </a:t>
            </a:r>
            <a:r>
              <a:rPr lang="en-US" sz="2339" baseline="30000" dirty="0">
                <a:latin typeface="+mn-lt"/>
              </a:rPr>
              <a:t>2</a:t>
            </a:r>
            <a:endParaRPr lang="en-US" sz="2339" dirty="0">
              <a:latin typeface="+mn-lt"/>
            </a:endParaRPr>
          </a:p>
        </p:txBody>
      </p:sp>
      <p:pic>
        <p:nvPicPr>
          <p:cNvPr id="14" name="Picture 200" descr="AIC Kijabe Hospital">
            <a:extLst>
              <a:ext uri="{FF2B5EF4-FFF2-40B4-BE49-F238E27FC236}">
                <a16:creationId xmlns:a16="http://schemas.microsoft.com/office/drawing/2014/main" id="{D542E117-43A0-47A8-2A9B-8E767378B6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7363" y="203175"/>
            <a:ext cx="3924724" cy="1755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B5130F5-B8EF-58D7-AEEA-76246EFBF70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3903" b="6053"/>
          <a:stretch/>
        </p:blipFill>
        <p:spPr>
          <a:xfrm>
            <a:off x="795492" y="2817833"/>
            <a:ext cx="3897573" cy="1010607"/>
          </a:xfrm>
          <a:prstGeom prst="rect">
            <a:avLst/>
          </a:prstGeom>
        </p:spPr>
      </p:pic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565EC479-9B19-5197-9905-8AC689F98C51}"/>
              </a:ext>
            </a:extLst>
          </p:cNvPr>
          <p:cNvSpPr txBox="1">
            <a:spLocks/>
          </p:cNvSpPr>
          <p:nvPr/>
        </p:nvSpPr>
        <p:spPr>
          <a:xfrm>
            <a:off x="378276" y="5158432"/>
            <a:ext cx="9936223" cy="5469318"/>
          </a:xfrm>
          <a:prstGeom prst="rect">
            <a:avLst/>
          </a:prstGeom>
        </p:spPr>
        <p:txBody>
          <a:bodyPr wrap="square" lIns="285115" tIns="0" rIns="285115" bIns="285115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5484" indent="-445484">
              <a:lnSpc>
                <a:spcPct val="10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806" dirty="0"/>
              <a:t>International guidelines recommend vasopressors be administered through a central venous catheter (CVC) due to concerns of extravasation and local tissue injury.</a:t>
            </a:r>
          </a:p>
          <a:p>
            <a:pPr marL="445484" indent="-445484">
              <a:lnSpc>
                <a:spcPct val="10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806" dirty="0"/>
              <a:t>Infusion via CVC is often not feasible in resource variable settings, due to lack of both material and human resources.</a:t>
            </a:r>
          </a:p>
          <a:p>
            <a:pPr marL="445484" indent="-445484">
              <a:lnSpc>
                <a:spcPct val="10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806" dirty="0"/>
              <a:t>Kijabe Hospital (KH) primarily uses peripheral intravenous catheters (PIVs) for vasopressors, regardless of agent, duration, or concentration.</a:t>
            </a:r>
          </a:p>
          <a:p>
            <a:pPr marL="445484" indent="-445484">
              <a:lnSpc>
                <a:spcPct val="10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806" dirty="0"/>
              <a:t>Previous studies assessing the safety of vasopressor infusion through PIVs have considered only  small populations or a short infusion time (i.e. &lt; 24 hours).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F96A475-ECC7-0E84-643B-7934EAD8FE40}"/>
              </a:ext>
            </a:extLst>
          </p:cNvPr>
          <p:cNvSpPr txBox="1"/>
          <p:nvPr/>
        </p:nvSpPr>
        <p:spPr>
          <a:xfrm>
            <a:off x="743926" y="4134006"/>
            <a:ext cx="9429117" cy="74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9" dirty="0">
                <a:solidFill>
                  <a:schemeClr val="bg1"/>
                </a:solidFill>
              </a:rPr>
              <a:t> Background</a:t>
            </a:r>
            <a:endParaRPr lang="en-US" sz="3118" dirty="0">
              <a:solidFill>
                <a:schemeClr val="bg1"/>
              </a:solidFill>
            </a:endParaRPr>
          </a:p>
        </p:txBody>
      </p:sp>
      <p:sp>
        <p:nvSpPr>
          <p:cNvPr id="20" name="object 4">
            <a:extLst>
              <a:ext uri="{FF2B5EF4-FFF2-40B4-BE49-F238E27FC236}">
                <a16:creationId xmlns:a16="http://schemas.microsoft.com/office/drawing/2014/main" id="{13C0523F-CD8A-F7C4-4E90-048D8D9E855E}"/>
              </a:ext>
            </a:extLst>
          </p:cNvPr>
          <p:cNvSpPr/>
          <p:nvPr/>
        </p:nvSpPr>
        <p:spPr>
          <a:xfrm>
            <a:off x="365448" y="10653878"/>
            <a:ext cx="10052431" cy="883096"/>
          </a:xfrm>
          <a:custGeom>
            <a:avLst/>
            <a:gdLst/>
            <a:ahLst/>
            <a:cxnLst/>
            <a:rect l="l" t="t" r="r" b="b"/>
            <a:pathLst>
              <a:path w="18288000" h="4733925">
                <a:moveTo>
                  <a:pt x="0" y="0"/>
                </a:moveTo>
                <a:lnTo>
                  <a:pt x="18287999" y="0"/>
                </a:lnTo>
                <a:lnTo>
                  <a:pt x="18287999" y="4733924"/>
                </a:lnTo>
                <a:lnTo>
                  <a:pt x="0" y="4733924"/>
                </a:lnTo>
                <a:lnTo>
                  <a:pt x="0" y="0"/>
                </a:lnTo>
                <a:close/>
              </a:path>
            </a:pathLst>
          </a:custGeom>
          <a:solidFill>
            <a:srgbClr val="0C234B"/>
          </a:solidFill>
          <a:ln>
            <a:noFill/>
          </a:ln>
        </p:spPr>
        <p:txBody>
          <a:bodyPr wrap="square" lIns="0" tIns="0" rIns="0" bIns="0" rtlCol="0"/>
          <a:lstStyle/>
          <a:p>
            <a:endParaRPr sz="1133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A4C42CC-9C68-8CB7-A210-81C0221AE333}"/>
              </a:ext>
            </a:extLst>
          </p:cNvPr>
          <p:cNvSpPr txBox="1"/>
          <p:nvPr/>
        </p:nvSpPr>
        <p:spPr>
          <a:xfrm>
            <a:off x="795492" y="10762371"/>
            <a:ext cx="9554249" cy="74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9" dirty="0">
                <a:solidFill>
                  <a:schemeClr val="bg1"/>
                </a:solidFill>
              </a:rPr>
              <a:t> Objectives</a:t>
            </a:r>
            <a:endParaRPr lang="en-US" sz="3118" dirty="0">
              <a:solidFill>
                <a:schemeClr val="bg1"/>
              </a:solidFill>
            </a:endParaRPr>
          </a:p>
        </p:txBody>
      </p:sp>
      <p:sp>
        <p:nvSpPr>
          <p:cNvPr id="22" name="Text Placeholder 13">
            <a:extLst>
              <a:ext uri="{FF2B5EF4-FFF2-40B4-BE49-F238E27FC236}">
                <a16:creationId xmlns:a16="http://schemas.microsoft.com/office/drawing/2014/main" id="{8432499A-3F73-045D-89F1-8D602BC47C0A}"/>
              </a:ext>
            </a:extLst>
          </p:cNvPr>
          <p:cNvSpPr txBox="1">
            <a:spLocks/>
          </p:cNvSpPr>
          <p:nvPr/>
        </p:nvSpPr>
        <p:spPr>
          <a:xfrm>
            <a:off x="469116" y="11889546"/>
            <a:ext cx="9703928" cy="2446824"/>
          </a:xfrm>
          <a:prstGeom prst="rect">
            <a:avLst/>
          </a:prstGeom>
        </p:spPr>
        <p:txBody>
          <a:bodyPr wrap="square" lIns="285115" tIns="0" rIns="285115" bIns="285115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5484" indent="-445484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6" dirty="0"/>
              <a:t>Primary: Observe and describe the incidence of complications among patients receiving vasopressor infusion via PIV.</a:t>
            </a:r>
          </a:p>
          <a:p>
            <a:pPr marL="445484" indent="-445484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6" dirty="0"/>
              <a:t>Secondary: Assess whether PIV is non-inferior to CVC administration of vasopressors.</a:t>
            </a:r>
          </a:p>
        </p:txBody>
      </p:sp>
      <p:sp>
        <p:nvSpPr>
          <p:cNvPr id="23" name="object 4">
            <a:extLst>
              <a:ext uri="{FF2B5EF4-FFF2-40B4-BE49-F238E27FC236}">
                <a16:creationId xmlns:a16="http://schemas.microsoft.com/office/drawing/2014/main" id="{BD00B3A6-3190-7664-6E1C-083D87E249B9}"/>
              </a:ext>
            </a:extLst>
          </p:cNvPr>
          <p:cNvSpPr/>
          <p:nvPr/>
        </p:nvSpPr>
        <p:spPr>
          <a:xfrm>
            <a:off x="400898" y="14474906"/>
            <a:ext cx="9890978" cy="883096"/>
          </a:xfrm>
          <a:custGeom>
            <a:avLst/>
            <a:gdLst/>
            <a:ahLst/>
            <a:cxnLst/>
            <a:rect l="l" t="t" r="r" b="b"/>
            <a:pathLst>
              <a:path w="18288000" h="4733925">
                <a:moveTo>
                  <a:pt x="0" y="0"/>
                </a:moveTo>
                <a:lnTo>
                  <a:pt x="18287999" y="0"/>
                </a:lnTo>
                <a:lnTo>
                  <a:pt x="18287999" y="4733924"/>
                </a:lnTo>
                <a:lnTo>
                  <a:pt x="0" y="4733924"/>
                </a:lnTo>
                <a:lnTo>
                  <a:pt x="0" y="0"/>
                </a:lnTo>
                <a:close/>
              </a:path>
            </a:pathLst>
          </a:custGeom>
          <a:solidFill>
            <a:srgbClr val="0C234B"/>
          </a:solidFill>
          <a:ln>
            <a:noFill/>
          </a:ln>
        </p:spPr>
        <p:txBody>
          <a:bodyPr wrap="square" lIns="0" tIns="0" rIns="0" bIns="0" rtlCol="0"/>
          <a:lstStyle/>
          <a:p>
            <a:endParaRPr sz="1133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3E6F6EE-4FAB-3A1F-EB83-107BE7AF4F34}"/>
              </a:ext>
            </a:extLst>
          </p:cNvPr>
          <p:cNvSpPr txBox="1"/>
          <p:nvPr/>
        </p:nvSpPr>
        <p:spPr>
          <a:xfrm>
            <a:off x="828520" y="14529519"/>
            <a:ext cx="7259109" cy="74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9" dirty="0">
                <a:solidFill>
                  <a:schemeClr val="bg1"/>
                </a:solidFill>
              </a:rPr>
              <a:t>Methods</a:t>
            </a:r>
            <a:endParaRPr lang="en-US" sz="3118" dirty="0">
              <a:solidFill>
                <a:schemeClr val="bg1"/>
              </a:solidFill>
            </a:endParaRPr>
          </a:p>
        </p:txBody>
      </p:sp>
      <p:sp>
        <p:nvSpPr>
          <p:cNvPr id="26" name="TextBox 35">
            <a:extLst>
              <a:ext uri="{FF2B5EF4-FFF2-40B4-BE49-F238E27FC236}">
                <a16:creationId xmlns:a16="http://schemas.microsoft.com/office/drawing/2014/main" id="{4D5BA514-7126-791D-1954-99403A6A4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870" y="15612515"/>
            <a:ext cx="9529173" cy="484196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231775" indent="-231775" eaLnBrk="0" hangingPunct="0">
              <a:defRPr sz="6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6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6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6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6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45484" indent="-445484" defTabSz="3421319" eaLnBrk="1" hangingPunct="1">
              <a:buSzPct val="100000"/>
              <a:buFont typeface="Arial" panose="020B0604020202020204" pitchFamily="34" charset="0"/>
              <a:buChar char="•"/>
            </a:pPr>
            <a:r>
              <a:rPr lang="en-US" sz="2806" dirty="0">
                <a:latin typeface="+mn-lt"/>
                <a:ea typeface="+mn-ea"/>
              </a:rPr>
              <a:t>Prospective, observational study carried out at KH, a 360-bed tertiary care teaching hospital in rural Kenya.</a:t>
            </a:r>
          </a:p>
          <a:p>
            <a:pPr marL="445484" indent="-445484" defTabSz="3421319" eaLnBrk="1" hangingPunct="1">
              <a:buSzPct val="100000"/>
              <a:buFont typeface="Arial" panose="020B0604020202020204" pitchFamily="34" charset="0"/>
              <a:buChar char="•"/>
            </a:pPr>
            <a:r>
              <a:rPr lang="en-US" sz="2806" dirty="0">
                <a:latin typeface="+mn-lt"/>
                <a:ea typeface="+mn-ea"/>
              </a:rPr>
              <a:t>Patients admitted to the ICU, HDU, and PICU requiring vasopressor support.</a:t>
            </a:r>
          </a:p>
          <a:p>
            <a:pPr marL="445484" indent="-445484" defTabSz="3421319" eaLnBrk="1" hangingPunct="1">
              <a:buSzPct val="100000"/>
              <a:buFont typeface="Arial" panose="020B0604020202020204" pitchFamily="34" charset="0"/>
              <a:buChar char="•"/>
            </a:pPr>
            <a:r>
              <a:rPr lang="en-US" sz="2806" dirty="0">
                <a:latin typeface="+mn-lt"/>
                <a:ea typeface="+mn-ea"/>
              </a:rPr>
              <a:t>Demographic, physiologic, laboratory, therapeutic, complication, and mortality data collected.</a:t>
            </a:r>
          </a:p>
          <a:p>
            <a:pPr marL="445484" indent="-445484" defTabSz="356387" eaLnBrk="1" hangingPunct="1">
              <a:buFont typeface="Arial" panose="020B0604020202020204" pitchFamily="34" charset="0"/>
              <a:buChar char="•"/>
              <a:defRPr/>
            </a:pPr>
            <a:r>
              <a:rPr lang="en-US" sz="2806" dirty="0">
                <a:solidFill>
                  <a:srgbClr val="000000"/>
                </a:solidFill>
                <a:latin typeface="Arial" panose="020B0604020202020204"/>
                <a:ea typeface="+mn-ea"/>
              </a:rPr>
              <a:t>Patients are followed twice daily.</a:t>
            </a:r>
          </a:p>
          <a:p>
            <a:pPr marL="445484" indent="-445484" defTabSz="356387" eaLnBrk="1" hangingPunct="1">
              <a:buFont typeface="Arial" panose="020B0604020202020204" pitchFamily="34" charset="0"/>
              <a:buChar char="•"/>
              <a:defRPr/>
            </a:pPr>
            <a:r>
              <a:rPr lang="en-US" sz="2806" dirty="0">
                <a:solidFill>
                  <a:srgbClr val="000000"/>
                </a:solidFill>
                <a:latin typeface="Arial" panose="020B0604020202020204"/>
                <a:ea typeface="+mn-ea"/>
              </a:rPr>
              <a:t>Information including vasopressor used, rate, cannula size/site, any changes to type and location of line collected.</a:t>
            </a:r>
          </a:p>
          <a:p>
            <a:pPr marL="445484" indent="-445484" defTabSz="356387" eaLnBrk="1" hangingPunct="1">
              <a:buFont typeface="Arial" panose="020B0604020202020204" pitchFamily="34" charset="0"/>
              <a:buChar char="•"/>
              <a:defRPr/>
            </a:pPr>
            <a:r>
              <a:rPr lang="en-US" sz="2806" dirty="0">
                <a:solidFill>
                  <a:srgbClr val="000000"/>
                </a:solidFill>
                <a:latin typeface="Arial" panose="020B0604020202020204"/>
                <a:ea typeface="+mn-ea"/>
              </a:rPr>
              <a:t>Followed 72 hours after vasopressor discontinued.</a:t>
            </a:r>
          </a:p>
        </p:txBody>
      </p:sp>
      <p:sp>
        <p:nvSpPr>
          <p:cNvPr id="27" name="Text Placeholder 17">
            <a:extLst>
              <a:ext uri="{FF2B5EF4-FFF2-40B4-BE49-F238E27FC236}">
                <a16:creationId xmlns:a16="http://schemas.microsoft.com/office/drawing/2014/main" id="{43A1DEDE-6DAA-FBD0-E349-2A8A42F012C4}"/>
              </a:ext>
            </a:extLst>
          </p:cNvPr>
          <p:cNvSpPr txBox="1">
            <a:spLocks/>
          </p:cNvSpPr>
          <p:nvPr/>
        </p:nvSpPr>
        <p:spPr>
          <a:xfrm>
            <a:off x="5970564" y="3235681"/>
            <a:ext cx="19132998" cy="39664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defRPr sz="4800" b="0" i="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1152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96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3pPr>
            <a:lvl4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864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4pPr>
            <a:lvl5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864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83" baseline="30000" dirty="0">
                <a:latin typeface="+mn-lt"/>
              </a:rPr>
              <a:t>1. </a:t>
            </a:r>
            <a:r>
              <a:rPr lang="en-US" sz="2183" dirty="0">
                <a:latin typeface="+mn-lt"/>
              </a:rPr>
              <a:t>AIC Kijabe Hospital, 	</a:t>
            </a:r>
            <a:r>
              <a:rPr lang="en-US" sz="2183" baseline="30000" dirty="0">
                <a:latin typeface="+mn-lt"/>
              </a:rPr>
              <a:t>2. </a:t>
            </a:r>
            <a:r>
              <a:rPr lang="en-US" sz="2183" dirty="0">
                <a:latin typeface="+mn-lt"/>
              </a:rPr>
              <a:t>University of Pittsburgh Department of Critical Care, 	</a:t>
            </a:r>
            <a:r>
              <a:rPr lang="en-US" sz="2183" baseline="30000" dirty="0">
                <a:latin typeface="+mn-lt"/>
              </a:rPr>
              <a:t>3</a:t>
            </a:r>
            <a:r>
              <a:rPr lang="en-US" sz="2183" dirty="0">
                <a:latin typeface="+mn-lt"/>
              </a:rPr>
              <a:t>University of Arizona</a:t>
            </a:r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425BC29B-6926-012B-91B9-E26C1E4525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975489"/>
              </p:ext>
            </p:extLst>
          </p:nvPr>
        </p:nvGraphicFramePr>
        <p:xfrm>
          <a:off x="11087715" y="5204923"/>
          <a:ext cx="10632413" cy="144234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01909">
                  <a:extLst>
                    <a:ext uri="{9D8B030D-6E8A-4147-A177-3AD203B41FA5}">
                      <a16:colId xmlns:a16="http://schemas.microsoft.com/office/drawing/2014/main" val="507351555"/>
                    </a:ext>
                  </a:extLst>
                </a:gridCol>
                <a:gridCol w="1278101">
                  <a:extLst>
                    <a:ext uri="{9D8B030D-6E8A-4147-A177-3AD203B41FA5}">
                      <a16:colId xmlns:a16="http://schemas.microsoft.com/office/drawing/2014/main" val="3053088326"/>
                    </a:ext>
                  </a:extLst>
                </a:gridCol>
                <a:gridCol w="1928497">
                  <a:extLst>
                    <a:ext uri="{9D8B030D-6E8A-4147-A177-3AD203B41FA5}">
                      <a16:colId xmlns:a16="http://schemas.microsoft.com/office/drawing/2014/main" val="3687110472"/>
                    </a:ext>
                  </a:extLst>
                </a:gridCol>
                <a:gridCol w="1723906">
                  <a:extLst>
                    <a:ext uri="{9D8B030D-6E8A-4147-A177-3AD203B41FA5}">
                      <a16:colId xmlns:a16="http://schemas.microsoft.com/office/drawing/2014/main" val="2720765809"/>
                    </a:ext>
                  </a:extLst>
                </a:gridCol>
              </a:tblGrid>
              <a:tr h="1544373">
                <a:tc>
                  <a:txBody>
                    <a:bodyPr/>
                    <a:lstStyle/>
                    <a:p>
                      <a:pPr fontAlgn="t"/>
                      <a:br>
                        <a:rPr lang="en-US" sz="2400" dirty="0">
                          <a:effectLst/>
                        </a:rPr>
                      </a:b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All Patients</a:t>
                      </a: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(N=153)</a:t>
                      </a:r>
                      <a:endParaRPr lang="en-US" sz="2400" b="1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Patients = 126</a:t>
                      </a: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PIV lines*</a:t>
                      </a: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(N=187)</a:t>
                      </a:r>
                      <a:endParaRPr lang="en-US" sz="2400" b="1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Patients = 27</a:t>
                      </a: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CVC lines*</a:t>
                      </a: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(N=27)</a:t>
                      </a: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2586699346"/>
                  </a:ext>
                </a:extLst>
              </a:tr>
              <a:tr h="44208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Complication occurrence, n (%)*</a:t>
                      </a:r>
                      <a:endParaRPr lang="en-US" sz="2400" b="1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68 (36.4)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912543054"/>
                  </a:ext>
                </a:extLst>
              </a:tr>
              <a:tr h="43955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Complication of PIV*</a:t>
                      </a:r>
                      <a:endParaRPr lang="en-US" sz="2400" b="1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fontAlgn="t"/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fontAlgn="t"/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fontAlgn="t"/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1048888590"/>
                  </a:ext>
                </a:extLst>
              </a:tr>
              <a:tr h="51677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     Extravasation/Infiltration, n (%)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46 (24.5)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3030490878"/>
                  </a:ext>
                </a:extLst>
              </a:tr>
              <a:tr h="49499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     Loss of line, n (%)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 (9.1)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117315323"/>
                  </a:ext>
                </a:extLst>
              </a:tr>
              <a:tr h="4652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     Digital ischemia/necrosis, n (%)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 (0.01)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3690907248"/>
                  </a:ext>
                </a:extLst>
              </a:tr>
              <a:tr h="48509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     Blistering, n (%)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 (1.6)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762895649"/>
                  </a:ext>
                </a:extLst>
              </a:tr>
              <a:tr h="4553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     Skin necrosis/ulcer, n (%)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 (0)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1660077286"/>
                  </a:ext>
                </a:extLst>
              </a:tr>
              <a:tr h="43955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     Gangrene, n (%)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 (0)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3498300077"/>
                  </a:ext>
                </a:extLst>
              </a:tr>
              <a:tr h="4751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     Cellulitis, n (%)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 (0)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2824911223"/>
                  </a:ext>
                </a:extLst>
              </a:tr>
              <a:tr h="49840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     Hypotension due to loss of line, n (%)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 (0.01)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2518287952"/>
                  </a:ext>
                </a:extLst>
              </a:tr>
              <a:tr h="52716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Complication of CVC</a:t>
                      </a:r>
                      <a:endParaRPr lang="en-US" sz="2400" b="1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fontAlgn="t"/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fontAlgn="t"/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fontAlgn="t"/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2957660038"/>
                  </a:ext>
                </a:extLst>
              </a:tr>
              <a:tr h="80782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     Associated bloodstream infection, n (%)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 (3.7)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1318114180"/>
                  </a:ext>
                </a:extLst>
              </a:tr>
              <a:tr h="43955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     Line-associated DVT, n (%)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 (0)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2471632630"/>
                  </a:ext>
                </a:extLst>
              </a:tr>
              <a:tr h="4553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     Thrombophlebitis, n (%)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 (0)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2976611717"/>
                  </a:ext>
                </a:extLst>
              </a:tr>
              <a:tr h="43955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     Arterial puncture, n (%)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 (0)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1691656871"/>
                  </a:ext>
                </a:extLst>
              </a:tr>
              <a:tr h="4652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     Pneumothorax, n (%)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 (0)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3116240015"/>
                  </a:ext>
                </a:extLst>
              </a:tr>
              <a:tr h="43955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     Unplanned line removal, n (%)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1(7.4)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2479499902"/>
                  </a:ext>
                </a:extLst>
              </a:tr>
              <a:tr h="43955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How Complication was Addressed</a:t>
                      </a:r>
                      <a:endParaRPr lang="en-US" sz="2400" b="1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fontAlgn="t"/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fontAlgn="t"/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fontAlgn="t"/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3041336099"/>
                  </a:ext>
                </a:extLst>
              </a:tr>
              <a:tr h="44747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     Vesicant given, n (%)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 (0)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3061089392"/>
                  </a:ext>
                </a:extLst>
              </a:tr>
              <a:tr h="4652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     Surgical review, n (%)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 (1.5)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469178009"/>
                  </a:ext>
                </a:extLst>
              </a:tr>
              <a:tr h="4553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     Surgical intervention, n (%)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 (1.5)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2367031631"/>
                  </a:ext>
                </a:extLst>
              </a:tr>
              <a:tr h="43955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     No intervention required, n (%)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63 (93)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2441129999"/>
                  </a:ext>
                </a:extLst>
              </a:tr>
              <a:tr h="51552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Alive at discontinuation of vasopressor</a:t>
                      </a:r>
                      <a:endParaRPr lang="en-US" sz="2400" b="1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77 (50)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62 (49)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 (56)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916052411"/>
                  </a:ext>
                </a:extLst>
              </a:tr>
              <a:tr h="43955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+mn-lt"/>
                        </a:rPr>
                        <a:t>Hospital outcome</a:t>
                      </a: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fontAlgn="t"/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fontAlgn="t"/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fontAlgn="t"/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3106389075"/>
                  </a:ext>
                </a:extLst>
              </a:tr>
              <a:tr h="46653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     Home, n (%)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49 (32)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40 (31.7)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 (33)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136636458"/>
                  </a:ext>
                </a:extLst>
              </a:tr>
              <a:tr h="4652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     Transfer to other facility, n (%)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 (2)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 (2.4)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4251949760"/>
                  </a:ext>
                </a:extLst>
              </a:tr>
              <a:tr h="45822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     Death, n (%)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94 (61)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76 (60)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18 (67)</a:t>
                      </a:r>
                      <a:endParaRPr lang="en-US" sz="2400" dirty="0">
                        <a:effectLst/>
                        <a:latin typeface="+mn-lt"/>
                      </a:endParaRPr>
                    </a:p>
                  </a:txBody>
                  <a:tcPr marL="53459" marR="53459" marT="35639" marB="35639"/>
                </a:tc>
                <a:extLst>
                  <a:ext uri="{0D108BD9-81ED-4DB2-BD59-A6C34878D82A}">
                    <a16:rowId xmlns:a16="http://schemas.microsoft.com/office/drawing/2014/main" val="635056886"/>
                  </a:ext>
                </a:extLst>
              </a:tr>
            </a:tbl>
          </a:graphicData>
        </a:graphic>
      </p:graphicFrame>
      <p:sp>
        <p:nvSpPr>
          <p:cNvPr id="31" name="object 4">
            <a:extLst>
              <a:ext uri="{FF2B5EF4-FFF2-40B4-BE49-F238E27FC236}">
                <a16:creationId xmlns:a16="http://schemas.microsoft.com/office/drawing/2014/main" id="{2F9FC1A7-C7B9-5A4B-F471-E2873E43E592}"/>
              </a:ext>
            </a:extLst>
          </p:cNvPr>
          <p:cNvSpPr/>
          <p:nvPr/>
        </p:nvSpPr>
        <p:spPr>
          <a:xfrm>
            <a:off x="11116042" y="4062495"/>
            <a:ext cx="10683517" cy="883096"/>
          </a:xfrm>
          <a:custGeom>
            <a:avLst/>
            <a:gdLst/>
            <a:ahLst/>
            <a:cxnLst/>
            <a:rect l="l" t="t" r="r" b="b"/>
            <a:pathLst>
              <a:path w="18288000" h="4733925">
                <a:moveTo>
                  <a:pt x="0" y="0"/>
                </a:moveTo>
                <a:lnTo>
                  <a:pt x="18287999" y="0"/>
                </a:lnTo>
                <a:lnTo>
                  <a:pt x="18287999" y="4733924"/>
                </a:lnTo>
                <a:lnTo>
                  <a:pt x="0" y="4733924"/>
                </a:lnTo>
                <a:lnTo>
                  <a:pt x="0" y="0"/>
                </a:lnTo>
                <a:close/>
              </a:path>
            </a:pathLst>
          </a:custGeom>
          <a:solidFill>
            <a:srgbClr val="0C234B"/>
          </a:solidFill>
          <a:ln>
            <a:noFill/>
          </a:ln>
        </p:spPr>
        <p:txBody>
          <a:bodyPr wrap="square" lIns="0" tIns="0" rIns="0" bIns="0" rtlCol="0"/>
          <a:lstStyle/>
          <a:p>
            <a:endParaRPr sz="1133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99B1404-3408-C27A-5E8A-445BD568F7BB}"/>
              </a:ext>
            </a:extLst>
          </p:cNvPr>
          <p:cNvSpPr txBox="1"/>
          <p:nvPr/>
        </p:nvSpPr>
        <p:spPr>
          <a:xfrm>
            <a:off x="11150112" y="4153824"/>
            <a:ext cx="10649448" cy="74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9" dirty="0">
                <a:solidFill>
                  <a:schemeClr val="bg1"/>
                </a:solidFill>
              </a:rPr>
              <a:t> Preliminary results</a:t>
            </a:r>
            <a:endParaRPr lang="en-US" sz="3118" dirty="0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7035066-9234-CDC3-8E5F-4C414B7B8224}"/>
              </a:ext>
            </a:extLst>
          </p:cNvPr>
          <p:cNvSpPr txBox="1"/>
          <p:nvPr/>
        </p:nvSpPr>
        <p:spPr>
          <a:xfrm>
            <a:off x="22293271" y="4155751"/>
            <a:ext cx="7456514" cy="74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9" dirty="0">
                <a:solidFill>
                  <a:schemeClr val="bg1"/>
                </a:solidFill>
              </a:rPr>
              <a:t> Conclusions</a:t>
            </a:r>
            <a:endParaRPr lang="en-US" sz="3118" dirty="0">
              <a:solidFill>
                <a:schemeClr val="bg1"/>
              </a:solidFill>
            </a:endParaRPr>
          </a:p>
        </p:txBody>
      </p:sp>
      <p:sp>
        <p:nvSpPr>
          <p:cNvPr id="36" name="Text Placeholder 13">
            <a:extLst>
              <a:ext uri="{FF2B5EF4-FFF2-40B4-BE49-F238E27FC236}">
                <a16:creationId xmlns:a16="http://schemas.microsoft.com/office/drawing/2014/main" id="{B8CBB88E-98FD-E58F-95A6-12E6E5BDF0D3}"/>
              </a:ext>
            </a:extLst>
          </p:cNvPr>
          <p:cNvSpPr txBox="1">
            <a:spLocks/>
          </p:cNvSpPr>
          <p:nvPr/>
        </p:nvSpPr>
        <p:spPr>
          <a:xfrm>
            <a:off x="22236961" y="5042125"/>
            <a:ext cx="7541379" cy="5342616"/>
          </a:xfrm>
          <a:prstGeom prst="rect">
            <a:avLst/>
          </a:prstGeom>
        </p:spPr>
        <p:txBody>
          <a:bodyPr wrap="square" lIns="285115" tIns="0" rIns="285115" bIns="285115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5484" lvl="1" indent="-445484">
              <a:spcBef>
                <a:spcPts val="0"/>
              </a:spcBef>
              <a:buSzPct val="100000"/>
            </a:pPr>
            <a:r>
              <a:rPr lang="en-US" sz="2806" dirty="0"/>
              <a:t>Shock is common and has a high mortality rate at KH in both adults and pediatric patients.</a:t>
            </a:r>
          </a:p>
          <a:p>
            <a:pPr marL="445484" lvl="1" indent="-445484">
              <a:spcBef>
                <a:spcPts val="0"/>
              </a:spcBef>
              <a:buSzPct val="100000"/>
            </a:pPr>
            <a:r>
              <a:rPr lang="en-US" sz="2806" dirty="0"/>
              <a:t>The incidence of complications is high in patients receiving vasopressor infusion through a PIV, but complications requiring intervention are rare.  </a:t>
            </a:r>
          </a:p>
          <a:p>
            <a:pPr marL="445484" indent="-445484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806" dirty="0"/>
              <a:t>Future analyses to assess the frequency of mild, moderate, or severe complications among patients receiving vasopressor infusion via PIV and CVC will be important.</a:t>
            </a:r>
          </a:p>
          <a:p>
            <a:pPr marL="445484" indent="-445484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806" dirty="0"/>
              <a:t>Enrollment is ongoing with plan for weighted composite end point analysis.</a:t>
            </a:r>
          </a:p>
        </p:txBody>
      </p:sp>
      <p:sp>
        <p:nvSpPr>
          <p:cNvPr id="37" name="object 4">
            <a:extLst>
              <a:ext uri="{FF2B5EF4-FFF2-40B4-BE49-F238E27FC236}">
                <a16:creationId xmlns:a16="http://schemas.microsoft.com/office/drawing/2014/main" id="{C5A0BA4C-05D6-9098-EBCC-08F151232D72}"/>
              </a:ext>
            </a:extLst>
          </p:cNvPr>
          <p:cNvSpPr/>
          <p:nvPr/>
        </p:nvSpPr>
        <p:spPr>
          <a:xfrm>
            <a:off x="22293271" y="10864901"/>
            <a:ext cx="7541380" cy="883096"/>
          </a:xfrm>
          <a:custGeom>
            <a:avLst/>
            <a:gdLst/>
            <a:ahLst/>
            <a:cxnLst/>
            <a:rect l="l" t="t" r="r" b="b"/>
            <a:pathLst>
              <a:path w="18288000" h="4733925">
                <a:moveTo>
                  <a:pt x="0" y="0"/>
                </a:moveTo>
                <a:lnTo>
                  <a:pt x="18287999" y="0"/>
                </a:lnTo>
                <a:lnTo>
                  <a:pt x="18287999" y="4733924"/>
                </a:lnTo>
                <a:lnTo>
                  <a:pt x="0" y="4733924"/>
                </a:lnTo>
                <a:lnTo>
                  <a:pt x="0" y="0"/>
                </a:lnTo>
                <a:close/>
              </a:path>
            </a:pathLst>
          </a:custGeom>
          <a:solidFill>
            <a:srgbClr val="0C234B"/>
          </a:solidFill>
          <a:ln>
            <a:noFill/>
          </a:ln>
        </p:spPr>
        <p:txBody>
          <a:bodyPr wrap="square" lIns="0" tIns="0" rIns="0" bIns="0" rtlCol="0"/>
          <a:lstStyle/>
          <a:p>
            <a:endParaRPr sz="1133" dirty="0"/>
          </a:p>
        </p:txBody>
      </p:sp>
      <p:sp>
        <p:nvSpPr>
          <p:cNvPr id="38" name="object 4">
            <a:extLst>
              <a:ext uri="{FF2B5EF4-FFF2-40B4-BE49-F238E27FC236}">
                <a16:creationId xmlns:a16="http://schemas.microsoft.com/office/drawing/2014/main" id="{2CEEC1BD-3DBE-4167-8692-B73E35F82D5D}"/>
              </a:ext>
            </a:extLst>
          </p:cNvPr>
          <p:cNvSpPr/>
          <p:nvPr/>
        </p:nvSpPr>
        <p:spPr>
          <a:xfrm>
            <a:off x="399517" y="20820673"/>
            <a:ext cx="29350268" cy="621886"/>
          </a:xfrm>
          <a:custGeom>
            <a:avLst/>
            <a:gdLst/>
            <a:ahLst/>
            <a:cxnLst/>
            <a:rect l="l" t="t" r="r" b="b"/>
            <a:pathLst>
              <a:path w="18288000" h="4733925">
                <a:moveTo>
                  <a:pt x="0" y="0"/>
                </a:moveTo>
                <a:lnTo>
                  <a:pt x="18287999" y="0"/>
                </a:lnTo>
                <a:lnTo>
                  <a:pt x="18287999" y="4733924"/>
                </a:lnTo>
                <a:lnTo>
                  <a:pt x="0" y="4733924"/>
                </a:lnTo>
                <a:lnTo>
                  <a:pt x="0" y="0"/>
                </a:lnTo>
                <a:close/>
              </a:path>
            </a:pathLst>
          </a:custGeom>
          <a:solidFill>
            <a:srgbClr val="0C234B"/>
          </a:solidFill>
          <a:ln>
            <a:noFill/>
          </a:ln>
        </p:spPr>
        <p:txBody>
          <a:bodyPr wrap="square" lIns="0" tIns="0" rIns="0" bIns="0" rtlCol="0"/>
          <a:lstStyle/>
          <a:p>
            <a:endParaRPr sz="1133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1C7BE91-8F2B-2D60-441B-7D3E80B1B8C0}"/>
              </a:ext>
            </a:extLst>
          </p:cNvPr>
          <p:cNvSpPr txBox="1"/>
          <p:nvPr/>
        </p:nvSpPr>
        <p:spPr>
          <a:xfrm>
            <a:off x="22695919" y="10933202"/>
            <a:ext cx="7460125" cy="74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9" dirty="0">
                <a:solidFill>
                  <a:schemeClr val="bg1"/>
                </a:solidFill>
              </a:rPr>
              <a:t>Limitations &amp; Strengths</a:t>
            </a:r>
            <a:endParaRPr lang="en-US" sz="3118" dirty="0">
              <a:solidFill>
                <a:schemeClr val="bg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06C4B35-032A-A041-76BB-878CDC0872D5}"/>
              </a:ext>
            </a:extLst>
          </p:cNvPr>
          <p:cNvSpPr txBox="1"/>
          <p:nvPr/>
        </p:nvSpPr>
        <p:spPr>
          <a:xfrm>
            <a:off x="23134320" y="20886158"/>
            <a:ext cx="5902643" cy="47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94" dirty="0">
                <a:solidFill>
                  <a:schemeClr val="bg1"/>
                </a:solidFill>
              </a:rPr>
              <a:t>Email: bkimani@kijabehospital.org</a:t>
            </a:r>
            <a:endParaRPr lang="en-US" sz="1559" dirty="0">
              <a:solidFill>
                <a:schemeClr val="bg1"/>
              </a:solidFill>
            </a:endParaRPr>
          </a:p>
        </p:txBody>
      </p:sp>
      <p:sp>
        <p:nvSpPr>
          <p:cNvPr id="42" name="Text Placeholder 13">
            <a:extLst>
              <a:ext uri="{FF2B5EF4-FFF2-40B4-BE49-F238E27FC236}">
                <a16:creationId xmlns:a16="http://schemas.microsoft.com/office/drawing/2014/main" id="{E1A25F20-331E-4E41-D72D-D886D9B6CA5F}"/>
              </a:ext>
            </a:extLst>
          </p:cNvPr>
          <p:cNvSpPr txBox="1">
            <a:spLocks/>
          </p:cNvSpPr>
          <p:nvPr/>
        </p:nvSpPr>
        <p:spPr>
          <a:xfrm>
            <a:off x="22350382" y="12054668"/>
            <a:ext cx="7484269" cy="2622193"/>
          </a:xfrm>
          <a:prstGeom prst="rect">
            <a:avLst/>
          </a:prstGeom>
        </p:spPr>
        <p:txBody>
          <a:bodyPr wrap="square" lIns="285115" tIns="0" rIns="285115" bIns="285115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5484" lvl="1" indent="-445484">
              <a:spcBef>
                <a:spcPts val="0"/>
              </a:spcBef>
              <a:buSzPct val="100000"/>
            </a:pPr>
            <a:r>
              <a:rPr lang="en-US" sz="2806" dirty="0"/>
              <a:t>Single center</a:t>
            </a:r>
          </a:p>
          <a:p>
            <a:pPr marL="445484" lvl="1" indent="-445484">
              <a:spcBef>
                <a:spcPts val="0"/>
              </a:spcBef>
              <a:buSzPct val="100000"/>
            </a:pPr>
            <a:r>
              <a:rPr lang="en-US" sz="2806" dirty="0"/>
              <a:t>Small number of CVCs</a:t>
            </a:r>
          </a:p>
          <a:p>
            <a:pPr marL="445484" lvl="1" indent="-445484">
              <a:spcBef>
                <a:spcPts val="0"/>
              </a:spcBef>
              <a:buSzPct val="100000"/>
            </a:pPr>
            <a:r>
              <a:rPr lang="en-US" sz="2806" dirty="0"/>
              <a:t>Real world practice for resource variable settings</a:t>
            </a:r>
          </a:p>
          <a:p>
            <a:pPr marL="445484" lvl="1" indent="-445484">
              <a:spcBef>
                <a:spcPts val="0"/>
              </a:spcBef>
              <a:buSzPct val="100000"/>
            </a:pPr>
            <a:r>
              <a:rPr lang="en-US" sz="2806" dirty="0"/>
              <a:t>Broad generalizability</a:t>
            </a:r>
          </a:p>
          <a:p>
            <a:pPr marL="445484" lvl="1" indent="-445484">
              <a:spcBef>
                <a:spcPts val="0"/>
              </a:spcBef>
              <a:buSzPct val="100000"/>
            </a:pPr>
            <a:r>
              <a:rPr lang="en-US" sz="2806" dirty="0"/>
              <a:t>ICU and HDU settings</a:t>
            </a:r>
          </a:p>
        </p:txBody>
      </p:sp>
      <p:sp>
        <p:nvSpPr>
          <p:cNvPr id="43" name="object 4">
            <a:extLst>
              <a:ext uri="{FF2B5EF4-FFF2-40B4-BE49-F238E27FC236}">
                <a16:creationId xmlns:a16="http://schemas.microsoft.com/office/drawing/2014/main" id="{FA92E9F2-8A95-5F56-DA80-8147142D00A6}"/>
              </a:ext>
            </a:extLst>
          </p:cNvPr>
          <p:cNvSpPr/>
          <p:nvPr/>
        </p:nvSpPr>
        <p:spPr>
          <a:xfrm>
            <a:off x="22350382" y="15170967"/>
            <a:ext cx="7427958" cy="883096"/>
          </a:xfrm>
          <a:custGeom>
            <a:avLst/>
            <a:gdLst/>
            <a:ahLst/>
            <a:cxnLst/>
            <a:rect l="l" t="t" r="r" b="b"/>
            <a:pathLst>
              <a:path w="18288000" h="4733925">
                <a:moveTo>
                  <a:pt x="0" y="0"/>
                </a:moveTo>
                <a:lnTo>
                  <a:pt x="18287999" y="0"/>
                </a:lnTo>
                <a:lnTo>
                  <a:pt x="18287999" y="4733924"/>
                </a:lnTo>
                <a:lnTo>
                  <a:pt x="0" y="4733924"/>
                </a:lnTo>
                <a:lnTo>
                  <a:pt x="0" y="0"/>
                </a:lnTo>
                <a:close/>
              </a:path>
            </a:pathLst>
          </a:custGeom>
          <a:solidFill>
            <a:srgbClr val="0C234B"/>
          </a:solidFill>
          <a:ln>
            <a:noFill/>
          </a:ln>
        </p:spPr>
        <p:txBody>
          <a:bodyPr wrap="square" lIns="0" tIns="0" rIns="0" bIns="0" rtlCol="0"/>
          <a:lstStyle/>
          <a:p>
            <a:endParaRPr sz="1133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859C3E4-F971-F3C4-83BD-3E84BFC1AD06}"/>
              </a:ext>
            </a:extLst>
          </p:cNvPr>
          <p:cNvSpPr txBox="1"/>
          <p:nvPr/>
        </p:nvSpPr>
        <p:spPr>
          <a:xfrm>
            <a:off x="22681228" y="15242478"/>
            <a:ext cx="6765465" cy="74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9" dirty="0">
                <a:solidFill>
                  <a:schemeClr val="bg1"/>
                </a:solidFill>
              </a:rPr>
              <a:t>Future considerations</a:t>
            </a:r>
          </a:p>
        </p:txBody>
      </p:sp>
      <p:sp>
        <p:nvSpPr>
          <p:cNvPr id="45" name="Text Placeholder 13">
            <a:extLst>
              <a:ext uri="{FF2B5EF4-FFF2-40B4-BE49-F238E27FC236}">
                <a16:creationId xmlns:a16="http://schemas.microsoft.com/office/drawing/2014/main" id="{B16BD769-4D57-2030-B239-E3ADE91AEF63}"/>
              </a:ext>
            </a:extLst>
          </p:cNvPr>
          <p:cNvSpPr txBox="1">
            <a:spLocks/>
          </p:cNvSpPr>
          <p:nvPr/>
        </p:nvSpPr>
        <p:spPr>
          <a:xfrm>
            <a:off x="22437668" y="16251509"/>
            <a:ext cx="7438028" cy="3399457"/>
          </a:xfrm>
          <a:prstGeom prst="rect">
            <a:avLst/>
          </a:prstGeom>
        </p:spPr>
        <p:txBody>
          <a:bodyPr wrap="square" lIns="285115" tIns="0" rIns="285115" bIns="285115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5484" lvl="1" indent="-445484">
              <a:spcBef>
                <a:spcPts val="0"/>
              </a:spcBef>
              <a:buSzPct val="100000"/>
            </a:pPr>
            <a:r>
              <a:rPr lang="en-US" sz="2806" dirty="0"/>
              <a:t>Does PIV site matter?</a:t>
            </a:r>
          </a:p>
          <a:p>
            <a:pPr marL="445484" lvl="1" indent="-445484">
              <a:spcBef>
                <a:spcPts val="0"/>
              </a:spcBef>
              <a:buSzPct val="100000"/>
            </a:pPr>
            <a:r>
              <a:rPr lang="en-US" sz="2806" dirty="0"/>
              <a:t>Is there a time period where complications are more likely to occur?</a:t>
            </a:r>
          </a:p>
          <a:p>
            <a:pPr marL="445484" lvl="1" indent="-445484">
              <a:spcBef>
                <a:spcPts val="0"/>
              </a:spcBef>
              <a:buSzPct val="100000"/>
            </a:pPr>
            <a:r>
              <a:rPr lang="en-US" sz="2806" dirty="0"/>
              <a:t>Should CVCs be consistently sourced?</a:t>
            </a:r>
          </a:p>
          <a:p>
            <a:pPr marL="445484" lvl="1" indent="-445484">
              <a:spcBef>
                <a:spcPts val="0"/>
              </a:spcBef>
              <a:buSzPct val="100000"/>
            </a:pPr>
            <a:r>
              <a:rPr lang="en-US" sz="2806" dirty="0"/>
              <a:t>What are the primary types of shock presenting to KH?</a:t>
            </a:r>
          </a:p>
          <a:p>
            <a:pPr marL="445484" lvl="1" indent="-445484">
              <a:spcBef>
                <a:spcPts val="0"/>
              </a:spcBef>
              <a:buSzPct val="100000"/>
            </a:pPr>
            <a:r>
              <a:rPr lang="en-US" sz="2806" dirty="0"/>
              <a:t>Are PIVs non-inferior in certain types of shock vs others?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9BB5870-B4A4-E533-BD23-512F94AA38F5}"/>
              </a:ext>
            </a:extLst>
          </p:cNvPr>
          <p:cNvSpPr txBox="1"/>
          <p:nvPr/>
        </p:nvSpPr>
        <p:spPr>
          <a:xfrm>
            <a:off x="13386028" y="19899019"/>
            <a:ext cx="6896828" cy="380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71" b="1" i="1" dirty="0"/>
              <a:t>*denotes denominator of total PIV or CVC, not total patients</a:t>
            </a:r>
          </a:p>
        </p:txBody>
      </p:sp>
    </p:spTree>
    <p:extLst>
      <p:ext uri="{BB962C8B-B14F-4D97-AF65-F5344CB8AC3E}">
        <p14:creationId xmlns:p14="http://schemas.microsoft.com/office/powerpoint/2010/main" val="3739214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14573</TotalTime>
  <Words>856</Words>
  <Application>Microsoft Office PowerPoint</Application>
  <PresentationFormat>Custom</PresentationFormat>
  <Paragraphs>142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Arial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Brian Brotherton</dc:creator>
  <cp:lastModifiedBy>Brian Kimani</cp:lastModifiedBy>
  <cp:revision>4</cp:revision>
  <dcterms:created xsi:type="dcterms:W3CDTF">2024-08-23T10:57:38Z</dcterms:created>
  <dcterms:modified xsi:type="dcterms:W3CDTF">2024-11-09T13:02:33Z</dcterms:modified>
</cp:coreProperties>
</file>