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0107275" cy="13404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70B33C-DE6F-7427-8683-717E0A2CE569}" v="161" dt="2025-03-14T09:58:00.616"/>
    <p1510:client id="{29A99C27-7B12-42B6-A8FF-20F4BDAF9874}" v="975" dt="2025-03-14T12:15:49.740"/>
    <p1510:client id="{2A0DCD98-2F25-1F70-2B18-D2CBF58CCF59}" v="310" dt="2025-03-14T18:24:24.899"/>
    <p1510:client id="{9B6B86F0-70F7-3B3E-DC4B-1CF7A158AF32}" v="3232" dt="2025-03-14T11:49:55.806"/>
    <p1510:client id="{F8B4CEB3-B800-C5A2-4DC6-F0D6DC7F3D94}" v="37" dt="2025-03-14T11:55:32.3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12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25BF6-67FA-4452-8FD9-A1BC21CAE794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3FAB2-21B7-4234-B503-E388FB8C6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9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33FAB2-21B7-4234-B503-E388FB8C6E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735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046" y="2193804"/>
            <a:ext cx="17091184" cy="4666874"/>
          </a:xfrm>
        </p:spPr>
        <p:txBody>
          <a:bodyPr anchor="b"/>
          <a:lstStyle>
            <a:lvl1pPr algn="ctr">
              <a:defRPr sz="117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3410" y="7040650"/>
            <a:ext cx="15080456" cy="3236401"/>
          </a:xfrm>
        </p:spPr>
        <p:txBody>
          <a:bodyPr/>
          <a:lstStyle>
            <a:lvl1pPr marL="0" indent="0" algn="ctr">
              <a:buNone/>
              <a:defRPr sz="4691"/>
            </a:lvl1pPr>
            <a:lvl2pPr marL="893643" indent="0" algn="ctr">
              <a:buNone/>
              <a:defRPr sz="3909"/>
            </a:lvl2pPr>
            <a:lvl3pPr marL="1787286" indent="0" algn="ctr">
              <a:buNone/>
              <a:defRPr sz="3518"/>
            </a:lvl3pPr>
            <a:lvl4pPr marL="2680929" indent="0" algn="ctr">
              <a:buNone/>
              <a:defRPr sz="3127"/>
            </a:lvl4pPr>
            <a:lvl5pPr marL="3574572" indent="0" algn="ctr">
              <a:buNone/>
              <a:defRPr sz="3127"/>
            </a:lvl5pPr>
            <a:lvl6pPr marL="4468216" indent="0" algn="ctr">
              <a:buNone/>
              <a:defRPr sz="3127"/>
            </a:lvl6pPr>
            <a:lvl7pPr marL="5361859" indent="0" algn="ctr">
              <a:buNone/>
              <a:defRPr sz="3127"/>
            </a:lvl7pPr>
            <a:lvl8pPr marL="6255502" indent="0" algn="ctr">
              <a:buNone/>
              <a:defRPr sz="3127"/>
            </a:lvl8pPr>
            <a:lvl9pPr marL="7149145" indent="0" algn="ctr">
              <a:buNone/>
              <a:defRPr sz="312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4B7B-6C33-4EFF-8357-09CF72769BE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C031-EACD-44E7-AEA2-C4226BA8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4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4B7B-6C33-4EFF-8357-09CF72769BE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C031-EACD-44E7-AEA2-C4226BA8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91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389270" y="713684"/>
            <a:ext cx="4335631" cy="1135999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2376" y="713684"/>
            <a:ext cx="12755553" cy="113599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4B7B-6C33-4EFF-8357-09CF72769BE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C031-EACD-44E7-AEA2-C4226BA8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4B7B-6C33-4EFF-8357-09CF72769BE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C031-EACD-44E7-AEA2-C4226BA8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79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904" y="3341908"/>
            <a:ext cx="17342525" cy="5576044"/>
          </a:xfrm>
        </p:spPr>
        <p:txBody>
          <a:bodyPr anchor="b"/>
          <a:lstStyle>
            <a:lvl1pPr>
              <a:defRPr sz="117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904" y="8970703"/>
            <a:ext cx="17342525" cy="2932310"/>
          </a:xfrm>
        </p:spPr>
        <p:txBody>
          <a:bodyPr/>
          <a:lstStyle>
            <a:lvl1pPr marL="0" indent="0">
              <a:buNone/>
              <a:defRPr sz="4691">
                <a:solidFill>
                  <a:schemeClr val="tx1"/>
                </a:solidFill>
              </a:defRPr>
            </a:lvl1pPr>
            <a:lvl2pPr marL="893643" indent="0">
              <a:buNone/>
              <a:defRPr sz="3909">
                <a:solidFill>
                  <a:schemeClr val="tx1">
                    <a:tint val="75000"/>
                  </a:schemeClr>
                </a:solidFill>
              </a:defRPr>
            </a:lvl2pPr>
            <a:lvl3pPr marL="1787286" indent="0">
              <a:buNone/>
              <a:defRPr sz="3518">
                <a:solidFill>
                  <a:schemeClr val="tx1">
                    <a:tint val="75000"/>
                  </a:schemeClr>
                </a:solidFill>
              </a:defRPr>
            </a:lvl3pPr>
            <a:lvl4pPr marL="2680929" indent="0">
              <a:buNone/>
              <a:defRPr sz="3127">
                <a:solidFill>
                  <a:schemeClr val="tx1">
                    <a:tint val="75000"/>
                  </a:schemeClr>
                </a:solidFill>
              </a:defRPr>
            </a:lvl4pPr>
            <a:lvl5pPr marL="3574572" indent="0">
              <a:buNone/>
              <a:defRPr sz="3127">
                <a:solidFill>
                  <a:schemeClr val="tx1">
                    <a:tint val="75000"/>
                  </a:schemeClr>
                </a:solidFill>
              </a:defRPr>
            </a:lvl5pPr>
            <a:lvl6pPr marL="4468216" indent="0">
              <a:buNone/>
              <a:defRPr sz="3127">
                <a:solidFill>
                  <a:schemeClr val="tx1">
                    <a:tint val="75000"/>
                  </a:schemeClr>
                </a:solidFill>
              </a:defRPr>
            </a:lvl6pPr>
            <a:lvl7pPr marL="5361859" indent="0">
              <a:buNone/>
              <a:defRPr sz="3127">
                <a:solidFill>
                  <a:schemeClr val="tx1">
                    <a:tint val="75000"/>
                  </a:schemeClr>
                </a:solidFill>
              </a:defRPr>
            </a:lvl7pPr>
            <a:lvl8pPr marL="6255502" indent="0">
              <a:buNone/>
              <a:defRPr sz="3127">
                <a:solidFill>
                  <a:schemeClr val="tx1">
                    <a:tint val="75000"/>
                  </a:schemeClr>
                </a:solidFill>
              </a:defRPr>
            </a:lvl8pPr>
            <a:lvl9pPr marL="7149145" indent="0">
              <a:buNone/>
              <a:defRPr sz="31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4B7B-6C33-4EFF-8357-09CF72769BE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C031-EACD-44E7-AEA2-C4226BA8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19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2375" y="3568421"/>
            <a:ext cx="8545592" cy="85052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79308" y="3568421"/>
            <a:ext cx="8545592" cy="85052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4B7B-6C33-4EFF-8357-09CF72769BE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C031-EACD-44E7-AEA2-C4226BA8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31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994" y="713687"/>
            <a:ext cx="17342525" cy="259098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4997" y="3286051"/>
            <a:ext cx="8506318" cy="1610443"/>
          </a:xfrm>
        </p:spPr>
        <p:txBody>
          <a:bodyPr anchor="b"/>
          <a:lstStyle>
            <a:lvl1pPr marL="0" indent="0">
              <a:buNone/>
              <a:defRPr sz="4691" b="1"/>
            </a:lvl1pPr>
            <a:lvl2pPr marL="893643" indent="0">
              <a:buNone/>
              <a:defRPr sz="3909" b="1"/>
            </a:lvl2pPr>
            <a:lvl3pPr marL="1787286" indent="0">
              <a:buNone/>
              <a:defRPr sz="3518" b="1"/>
            </a:lvl3pPr>
            <a:lvl4pPr marL="2680929" indent="0">
              <a:buNone/>
              <a:defRPr sz="3127" b="1"/>
            </a:lvl4pPr>
            <a:lvl5pPr marL="3574572" indent="0">
              <a:buNone/>
              <a:defRPr sz="3127" b="1"/>
            </a:lvl5pPr>
            <a:lvl6pPr marL="4468216" indent="0">
              <a:buNone/>
              <a:defRPr sz="3127" b="1"/>
            </a:lvl6pPr>
            <a:lvl7pPr marL="5361859" indent="0">
              <a:buNone/>
              <a:defRPr sz="3127" b="1"/>
            </a:lvl7pPr>
            <a:lvl8pPr marL="6255502" indent="0">
              <a:buNone/>
              <a:defRPr sz="3127" b="1"/>
            </a:lvl8pPr>
            <a:lvl9pPr marL="7149145" indent="0">
              <a:buNone/>
              <a:defRPr sz="31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4997" y="4896494"/>
            <a:ext cx="8506318" cy="72020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179309" y="3286051"/>
            <a:ext cx="8548211" cy="1610443"/>
          </a:xfrm>
        </p:spPr>
        <p:txBody>
          <a:bodyPr anchor="b"/>
          <a:lstStyle>
            <a:lvl1pPr marL="0" indent="0">
              <a:buNone/>
              <a:defRPr sz="4691" b="1"/>
            </a:lvl1pPr>
            <a:lvl2pPr marL="893643" indent="0">
              <a:buNone/>
              <a:defRPr sz="3909" b="1"/>
            </a:lvl2pPr>
            <a:lvl3pPr marL="1787286" indent="0">
              <a:buNone/>
              <a:defRPr sz="3518" b="1"/>
            </a:lvl3pPr>
            <a:lvl4pPr marL="2680929" indent="0">
              <a:buNone/>
              <a:defRPr sz="3127" b="1"/>
            </a:lvl4pPr>
            <a:lvl5pPr marL="3574572" indent="0">
              <a:buNone/>
              <a:defRPr sz="3127" b="1"/>
            </a:lvl5pPr>
            <a:lvl6pPr marL="4468216" indent="0">
              <a:buNone/>
              <a:defRPr sz="3127" b="1"/>
            </a:lvl6pPr>
            <a:lvl7pPr marL="5361859" indent="0">
              <a:buNone/>
              <a:defRPr sz="3127" b="1"/>
            </a:lvl7pPr>
            <a:lvl8pPr marL="6255502" indent="0">
              <a:buNone/>
              <a:defRPr sz="3127" b="1"/>
            </a:lvl8pPr>
            <a:lvl9pPr marL="7149145" indent="0">
              <a:buNone/>
              <a:defRPr sz="31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179309" y="4896494"/>
            <a:ext cx="8548211" cy="72020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4B7B-6C33-4EFF-8357-09CF72769BE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C031-EACD-44E7-AEA2-C4226BA8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1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4B7B-6C33-4EFF-8357-09CF72769BE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C031-EACD-44E7-AEA2-C4226BA8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30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4B7B-6C33-4EFF-8357-09CF72769BE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C031-EACD-44E7-AEA2-C4226BA8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10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994" y="893657"/>
            <a:ext cx="6485120" cy="3127798"/>
          </a:xfrm>
        </p:spPr>
        <p:txBody>
          <a:bodyPr anchor="b"/>
          <a:lstStyle>
            <a:lvl1pPr>
              <a:defRPr sz="625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8211" y="1930053"/>
            <a:ext cx="10179308" cy="9526132"/>
          </a:xfrm>
        </p:spPr>
        <p:txBody>
          <a:bodyPr/>
          <a:lstStyle>
            <a:lvl1pPr>
              <a:defRPr sz="6255"/>
            </a:lvl1pPr>
            <a:lvl2pPr>
              <a:defRPr sz="5473"/>
            </a:lvl2pPr>
            <a:lvl3pPr>
              <a:defRPr sz="4691"/>
            </a:lvl3pPr>
            <a:lvl4pPr>
              <a:defRPr sz="3909"/>
            </a:lvl4pPr>
            <a:lvl5pPr>
              <a:defRPr sz="3909"/>
            </a:lvl5pPr>
            <a:lvl6pPr>
              <a:defRPr sz="3909"/>
            </a:lvl6pPr>
            <a:lvl7pPr>
              <a:defRPr sz="3909"/>
            </a:lvl7pPr>
            <a:lvl8pPr>
              <a:defRPr sz="3909"/>
            </a:lvl8pPr>
            <a:lvl9pPr>
              <a:defRPr sz="390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4994" y="4021455"/>
            <a:ext cx="6485120" cy="7450243"/>
          </a:xfrm>
        </p:spPr>
        <p:txBody>
          <a:bodyPr/>
          <a:lstStyle>
            <a:lvl1pPr marL="0" indent="0">
              <a:buNone/>
              <a:defRPr sz="3127"/>
            </a:lvl1pPr>
            <a:lvl2pPr marL="893643" indent="0">
              <a:buNone/>
              <a:defRPr sz="2736"/>
            </a:lvl2pPr>
            <a:lvl3pPr marL="1787286" indent="0">
              <a:buNone/>
              <a:defRPr sz="2346"/>
            </a:lvl3pPr>
            <a:lvl4pPr marL="2680929" indent="0">
              <a:buNone/>
              <a:defRPr sz="1955"/>
            </a:lvl4pPr>
            <a:lvl5pPr marL="3574572" indent="0">
              <a:buNone/>
              <a:defRPr sz="1955"/>
            </a:lvl5pPr>
            <a:lvl6pPr marL="4468216" indent="0">
              <a:buNone/>
              <a:defRPr sz="1955"/>
            </a:lvl6pPr>
            <a:lvl7pPr marL="5361859" indent="0">
              <a:buNone/>
              <a:defRPr sz="1955"/>
            </a:lvl7pPr>
            <a:lvl8pPr marL="6255502" indent="0">
              <a:buNone/>
              <a:defRPr sz="1955"/>
            </a:lvl8pPr>
            <a:lvl9pPr marL="7149145" indent="0">
              <a:buNone/>
              <a:defRPr sz="19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4B7B-6C33-4EFF-8357-09CF72769BE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C031-EACD-44E7-AEA2-C4226BA8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0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994" y="893657"/>
            <a:ext cx="6485120" cy="3127798"/>
          </a:xfrm>
        </p:spPr>
        <p:txBody>
          <a:bodyPr anchor="b"/>
          <a:lstStyle>
            <a:lvl1pPr>
              <a:defRPr sz="625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48211" y="1930053"/>
            <a:ext cx="10179308" cy="9526132"/>
          </a:xfrm>
        </p:spPr>
        <p:txBody>
          <a:bodyPr anchor="t"/>
          <a:lstStyle>
            <a:lvl1pPr marL="0" indent="0">
              <a:buNone/>
              <a:defRPr sz="6255"/>
            </a:lvl1pPr>
            <a:lvl2pPr marL="893643" indent="0">
              <a:buNone/>
              <a:defRPr sz="5473"/>
            </a:lvl2pPr>
            <a:lvl3pPr marL="1787286" indent="0">
              <a:buNone/>
              <a:defRPr sz="4691"/>
            </a:lvl3pPr>
            <a:lvl4pPr marL="2680929" indent="0">
              <a:buNone/>
              <a:defRPr sz="3909"/>
            </a:lvl4pPr>
            <a:lvl5pPr marL="3574572" indent="0">
              <a:buNone/>
              <a:defRPr sz="3909"/>
            </a:lvl5pPr>
            <a:lvl6pPr marL="4468216" indent="0">
              <a:buNone/>
              <a:defRPr sz="3909"/>
            </a:lvl6pPr>
            <a:lvl7pPr marL="5361859" indent="0">
              <a:buNone/>
              <a:defRPr sz="3909"/>
            </a:lvl7pPr>
            <a:lvl8pPr marL="6255502" indent="0">
              <a:buNone/>
              <a:defRPr sz="3909"/>
            </a:lvl8pPr>
            <a:lvl9pPr marL="7149145" indent="0">
              <a:buNone/>
              <a:defRPr sz="3909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4994" y="4021455"/>
            <a:ext cx="6485120" cy="7450243"/>
          </a:xfrm>
        </p:spPr>
        <p:txBody>
          <a:bodyPr/>
          <a:lstStyle>
            <a:lvl1pPr marL="0" indent="0">
              <a:buNone/>
              <a:defRPr sz="3127"/>
            </a:lvl1pPr>
            <a:lvl2pPr marL="893643" indent="0">
              <a:buNone/>
              <a:defRPr sz="2736"/>
            </a:lvl2pPr>
            <a:lvl3pPr marL="1787286" indent="0">
              <a:buNone/>
              <a:defRPr sz="2346"/>
            </a:lvl3pPr>
            <a:lvl4pPr marL="2680929" indent="0">
              <a:buNone/>
              <a:defRPr sz="1955"/>
            </a:lvl4pPr>
            <a:lvl5pPr marL="3574572" indent="0">
              <a:buNone/>
              <a:defRPr sz="1955"/>
            </a:lvl5pPr>
            <a:lvl6pPr marL="4468216" indent="0">
              <a:buNone/>
              <a:defRPr sz="1955"/>
            </a:lvl6pPr>
            <a:lvl7pPr marL="5361859" indent="0">
              <a:buNone/>
              <a:defRPr sz="1955"/>
            </a:lvl7pPr>
            <a:lvl8pPr marL="6255502" indent="0">
              <a:buNone/>
              <a:defRPr sz="1955"/>
            </a:lvl8pPr>
            <a:lvl9pPr marL="7149145" indent="0">
              <a:buNone/>
              <a:defRPr sz="19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4B7B-6C33-4EFF-8357-09CF72769BE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3C031-EACD-44E7-AEA2-C4226BA8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60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82375" y="713687"/>
            <a:ext cx="17342525" cy="2590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2375" y="3568421"/>
            <a:ext cx="17342525" cy="8505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2375" y="12424313"/>
            <a:ext cx="4524137" cy="7136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84B7B-6C33-4EFF-8357-09CF72769BE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60535" y="12424313"/>
            <a:ext cx="6786205" cy="7136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200763" y="12424313"/>
            <a:ext cx="4524137" cy="7136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3C031-EACD-44E7-AEA2-C4226BA85A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22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787286" rtl="0" eaLnBrk="1" latinLnBrk="0" hangingPunct="1">
        <a:lnSpc>
          <a:spcPct val="90000"/>
        </a:lnSpc>
        <a:spcBef>
          <a:spcPct val="0"/>
        </a:spcBef>
        <a:buNone/>
        <a:defRPr sz="8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6822" indent="-446822" algn="l" defTabSz="1787286" rtl="0" eaLnBrk="1" latinLnBrk="0" hangingPunct="1">
        <a:lnSpc>
          <a:spcPct val="90000"/>
        </a:lnSpc>
        <a:spcBef>
          <a:spcPts val="1955"/>
        </a:spcBef>
        <a:buFont typeface="Arial" panose="020B0604020202020204" pitchFamily="34" charset="0"/>
        <a:buChar char="•"/>
        <a:defRPr sz="5473" kern="1200">
          <a:solidFill>
            <a:schemeClr val="tx1"/>
          </a:solidFill>
          <a:latin typeface="+mn-lt"/>
          <a:ea typeface="+mn-ea"/>
          <a:cs typeface="+mn-cs"/>
        </a:defRPr>
      </a:lvl1pPr>
      <a:lvl2pPr marL="1340465" indent="-446822" algn="l" defTabSz="1787286" rtl="0" eaLnBrk="1" latinLnBrk="0" hangingPunct="1">
        <a:lnSpc>
          <a:spcPct val="90000"/>
        </a:lnSpc>
        <a:spcBef>
          <a:spcPts val="977"/>
        </a:spcBef>
        <a:buFont typeface="Arial" panose="020B0604020202020204" pitchFamily="34" charset="0"/>
        <a:buChar char="•"/>
        <a:defRPr sz="4691" kern="1200">
          <a:solidFill>
            <a:schemeClr val="tx1"/>
          </a:solidFill>
          <a:latin typeface="+mn-lt"/>
          <a:ea typeface="+mn-ea"/>
          <a:cs typeface="+mn-cs"/>
        </a:defRPr>
      </a:lvl2pPr>
      <a:lvl3pPr marL="2234108" indent="-446822" algn="l" defTabSz="1787286" rtl="0" eaLnBrk="1" latinLnBrk="0" hangingPunct="1">
        <a:lnSpc>
          <a:spcPct val="90000"/>
        </a:lnSpc>
        <a:spcBef>
          <a:spcPts val="977"/>
        </a:spcBef>
        <a:buFont typeface="Arial" panose="020B0604020202020204" pitchFamily="34" charset="0"/>
        <a:buChar char="•"/>
        <a:defRPr sz="3909" kern="1200">
          <a:solidFill>
            <a:schemeClr val="tx1"/>
          </a:solidFill>
          <a:latin typeface="+mn-lt"/>
          <a:ea typeface="+mn-ea"/>
          <a:cs typeface="+mn-cs"/>
        </a:defRPr>
      </a:lvl3pPr>
      <a:lvl4pPr marL="3127751" indent="-446822" algn="l" defTabSz="1787286" rtl="0" eaLnBrk="1" latinLnBrk="0" hangingPunct="1">
        <a:lnSpc>
          <a:spcPct val="90000"/>
        </a:lnSpc>
        <a:spcBef>
          <a:spcPts val="977"/>
        </a:spcBef>
        <a:buFont typeface="Arial" panose="020B0604020202020204" pitchFamily="34" charset="0"/>
        <a:buChar char="•"/>
        <a:defRPr sz="3518" kern="1200">
          <a:solidFill>
            <a:schemeClr val="tx1"/>
          </a:solidFill>
          <a:latin typeface="+mn-lt"/>
          <a:ea typeface="+mn-ea"/>
          <a:cs typeface="+mn-cs"/>
        </a:defRPr>
      </a:lvl4pPr>
      <a:lvl5pPr marL="4021394" indent="-446822" algn="l" defTabSz="1787286" rtl="0" eaLnBrk="1" latinLnBrk="0" hangingPunct="1">
        <a:lnSpc>
          <a:spcPct val="90000"/>
        </a:lnSpc>
        <a:spcBef>
          <a:spcPts val="977"/>
        </a:spcBef>
        <a:buFont typeface="Arial" panose="020B0604020202020204" pitchFamily="34" charset="0"/>
        <a:buChar char="•"/>
        <a:defRPr sz="3518" kern="1200">
          <a:solidFill>
            <a:schemeClr val="tx1"/>
          </a:solidFill>
          <a:latin typeface="+mn-lt"/>
          <a:ea typeface="+mn-ea"/>
          <a:cs typeface="+mn-cs"/>
        </a:defRPr>
      </a:lvl5pPr>
      <a:lvl6pPr marL="4915037" indent="-446822" algn="l" defTabSz="1787286" rtl="0" eaLnBrk="1" latinLnBrk="0" hangingPunct="1">
        <a:lnSpc>
          <a:spcPct val="90000"/>
        </a:lnSpc>
        <a:spcBef>
          <a:spcPts val="977"/>
        </a:spcBef>
        <a:buFont typeface="Arial" panose="020B0604020202020204" pitchFamily="34" charset="0"/>
        <a:buChar char="•"/>
        <a:defRPr sz="3518" kern="1200">
          <a:solidFill>
            <a:schemeClr val="tx1"/>
          </a:solidFill>
          <a:latin typeface="+mn-lt"/>
          <a:ea typeface="+mn-ea"/>
          <a:cs typeface="+mn-cs"/>
        </a:defRPr>
      </a:lvl6pPr>
      <a:lvl7pPr marL="5808680" indent="-446822" algn="l" defTabSz="1787286" rtl="0" eaLnBrk="1" latinLnBrk="0" hangingPunct="1">
        <a:lnSpc>
          <a:spcPct val="90000"/>
        </a:lnSpc>
        <a:spcBef>
          <a:spcPts val="977"/>
        </a:spcBef>
        <a:buFont typeface="Arial" panose="020B0604020202020204" pitchFamily="34" charset="0"/>
        <a:buChar char="•"/>
        <a:defRPr sz="3518" kern="1200">
          <a:solidFill>
            <a:schemeClr val="tx1"/>
          </a:solidFill>
          <a:latin typeface="+mn-lt"/>
          <a:ea typeface="+mn-ea"/>
          <a:cs typeface="+mn-cs"/>
        </a:defRPr>
      </a:lvl7pPr>
      <a:lvl8pPr marL="6702323" indent="-446822" algn="l" defTabSz="1787286" rtl="0" eaLnBrk="1" latinLnBrk="0" hangingPunct="1">
        <a:lnSpc>
          <a:spcPct val="90000"/>
        </a:lnSpc>
        <a:spcBef>
          <a:spcPts val="977"/>
        </a:spcBef>
        <a:buFont typeface="Arial" panose="020B0604020202020204" pitchFamily="34" charset="0"/>
        <a:buChar char="•"/>
        <a:defRPr sz="3518" kern="1200">
          <a:solidFill>
            <a:schemeClr val="tx1"/>
          </a:solidFill>
          <a:latin typeface="+mn-lt"/>
          <a:ea typeface="+mn-ea"/>
          <a:cs typeface="+mn-cs"/>
        </a:defRPr>
      </a:lvl8pPr>
      <a:lvl9pPr marL="7595967" indent="-446822" algn="l" defTabSz="1787286" rtl="0" eaLnBrk="1" latinLnBrk="0" hangingPunct="1">
        <a:lnSpc>
          <a:spcPct val="90000"/>
        </a:lnSpc>
        <a:spcBef>
          <a:spcPts val="977"/>
        </a:spcBef>
        <a:buFont typeface="Arial" panose="020B0604020202020204" pitchFamily="34" charset="0"/>
        <a:buChar char="•"/>
        <a:defRPr sz="35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87286" rtl="0" eaLnBrk="1" latinLnBrk="0" hangingPunct="1">
        <a:defRPr sz="3518" kern="1200">
          <a:solidFill>
            <a:schemeClr val="tx1"/>
          </a:solidFill>
          <a:latin typeface="+mn-lt"/>
          <a:ea typeface="+mn-ea"/>
          <a:cs typeface="+mn-cs"/>
        </a:defRPr>
      </a:lvl1pPr>
      <a:lvl2pPr marL="893643" algn="l" defTabSz="1787286" rtl="0" eaLnBrk="1" latinLnBrk="0" hangingPunct="1">
        <a:defRPr sz="3518" kern="1200">
          <a:solidFill>
            <a:schemeClr val="tx1"/>
          </a:solidFill>
          <a:latin typeface="+mn-lt"/>
          <a:ea typeface="+mn-ea"/>
          <a:cs typeface="+mn-cs"/>
        </a:defRPr>
      </a:lvl2pPr>
      <a:lvl3pPr marL="1787286" algn="l" defTabSz="1787286" rtl="0" eaLnBrk="1" latinLnBrk="0" hangingPunct="1">
        <a:defRPr sz="3518" kern="1200">
          <a:solidFill>
            <a:schemeClr val="tx1"/>
          </a:solidFill>
          <a:latin typeface="+mn-lt"/>
          <a:ea typeface="+mn-ea"/>
          <a:cs typeface="+mn-cs"/>
        </a:defRPr>
      </a:lvl3pPr>
      <a:lvl4pPr marL="2680929" algn="l" defTabSz="1787286" rtl="0" eaLnBrk="1" latinLnBrk="0" hangingPunct="1">
        <a:defRPr sz="3518" kern="1200">
          <a:solidFill>
            <a:schemeClr val="tx1"/>
          </a:solidFill>
          <a:latin typeface="+mn-lt"/>
          <a:ea typeface="+mn-ea"/>
          <a:cs typeface="+mn-cs"/>
        </a:defRPr>
      </a:lvl4pPr>
      <a:lvl5pPr marL="3574572" algn="l" defTabSz="1787286" rtl="0" eaLnBrk="1" latinLnBrk="0" hangingPunct="1">
        <a:defRPr sz="3518" kern="1200">
          <a:solidFill>
            <a:schemeClr val="tx1"/>
          </a:solidFill>
          <a:latin typeface="+mn-lt"/>
          <a:ea typeface="+mn-ea"/>
          <a:cs typeface="+mn-cs"/>
        </a:defRPr>
      </a:lvl5pPr>
      <a:lvl6pPr marL="4468216" algn="l" defTabSz="1787286" rtl="0" eaLnBrk="1" latinLnBrk="0" hangingPunct="1">
        <a:defRPr sz="3518" kern="1200">
          <a:solidFill>
            <a:schemeClr val="tx1"/>
          </a:solidFill>
          <a:latin typeface="+mn-lt"/>
          <a:ea typeface="+mn-ea"/>
          <a:cs typeface="+mn-cs"/>
        </a:defRPr>
      </a:lvl6pPr>
      <a:lvl7pPr marL="5361859" algn="l" defTabSz="1787286" rtl="0" eaLnBrk="1" latinLnBrk="0" hangingPunct="1">
        <a:defRPr sz="3518" kern="1200">
          <a:solidFill>
            <a:schemeClr val="tx1"/>
          </a:solidFill>
          <a:latin typeface="+mn-lt"/>
          <a:ea typeface="+mn-ea"/>
          <a:cs typeface="+mn-cs"/>
        </a:defRPr>
      </a:lvl7pPr>
      <a:lvl8pPr marL="6255502" algn="l" defTabSz="1787286" rtl="0" eaLnBrk="1" latinLnBrk="0" hangingPunct="1">
        <a:defRPr sz="3518" kern="1200">
          <a:solidFill>
            <a:schemeClr val="tx1"/>
          </a:solidFill>
          <a:latin typeface="+mn-lt"/>
          <a:ea typeface="+mn-ea"/>
          <a:cs typeface="+mn-cs"/>
        </a:defRPr>
      </a:lvl8pPr>
      <a:lvl9pPr marL="7149145" algn="l" defTabSz="1787286" rtl="0" eaLnBrk="1" latinLnBrk="0" hangingPunct="1">
        <a:defRPr sz="35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9C05C4-1C0B-1E7C-F24B-849F2D2E18C0}"/>
              </a:ext>
            </a:extLst>
          </p:cNvPr>
          <p:cNvSpPr/>
          <p:nvPr/>
        </p:nvSpPr>
        <p:spPr>
          <a:xfrm>
            <a:off x="199" y="40194"/>
            <a:ext cx="20107275" cy="2510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11D0584-0692-CDF9-63A8-73A34EF375E3}"/>
              </a:ext>
            </a:extLst>
          </p:cNvPr>
          <p:cNvSpPr txBox="1"/>
          <p:nvPr/>
        </p:nvSpPr>
        <p:spPr>
          <a:xfrm>
            <a:off x="3716323" y="57945"/>
            <a:ext cx="12502245" cy="1938992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000" b="1" dirty="0">
                <a:latin typeface="Cambria"/>
                <a:ea typeface="Cambria"/>
              </a:rPr>
              <a:t>Improving the quality of documentation  for Diabetes patients at a chronic care center, in a Faith-Based Tertiary Hospital  in Kenya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7F94FE-DE02-2844-DF95-13EC19D9E107}"/>
              </a:ext>
            </a:extLst>
          </p:cNvPr>
          <p:cNvSpPr/>
          <p:nvPr/>
        </p:nvSpPr>
        <p:spPr>
          <a:xfrm>
            <a:off x="0" y="1944712"/>
            <a:ext cx="20107275" cy="1333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3A4F9F-A481-A0FA-826E-3FEDDCA12704}"/>
              </a:ext>
            </a:extLst>
          </p:cNvPr>
          <p:cNvSpPr txBox="1"/>
          <p:nvPr/>
        </p:nvSpPr>
        <p:spPr>
          <a:xfrm>
            <a:off x="1239926" y="2072938"/>
            <a:ext cx="1648702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 dirty="0">
                <a:ea typeface="Calibri"/>
                <a:cs typeface="Calibri"/>
              </a:rPr>
              <a:t>AUTHORS: Elijah </a:t>
            </a:r>
            <a:r>
              <a:rPr lang="en-US" b="1" dirty="0" err="1">
                <a:ea typeface="Calibri"/>
                <a:cs typeface="Calibri"/>
              </a:rPr>
              <a:t>Ntomariu</a:t>
            </a:r>
            <a:r>
              <a:rPr lang="en-US" b="1" dirty="0">
                <a:ea typeface="Calibri"/>
                <a:cs typeface="Calibri"/>
              </a:rPr>
              <a:t>, Kelvin </a:t>
            </a:r>
            <a:r>
              <a:rPr lang="en-US" b="1" dirty="0" err="1">
                <a:ea typeface="Calibri"/>
                <a:cs typeface="Calibri"/>
              </a:rPr>
              <a:t>Gathima</a:t>
            </a:r>
            <a:r>
              <a:rPr lang="en-US" b="1" dirty="0">
                <a:ea typeface="Calibri"/>
                <a:cs typeface="Calibri"/>
              </a:rPr>
              <a:t>, Stella Mbugua, Albright  M , Dr. Maria O, Tabitha M, </a:t>
            </a:r>
            <a:r>
              <a:rPr lang="en-US" b="1" dirty="0" err="1">
                <a:ea typeface="Calibri"/>
                <a:cs typeface="Calibri"/>
              </a:rPr>
              <a:t>Zablon</a:t>
            </a:r>
            <a:r>
              <a:rPr lang="en-US" b="1" dirty="0">
                <a:ea typeface="Calibri"/>
                <a:cs typeface="Calibri"/>
              </a:rPr>
              <a:t> W, Irene M, Bartholomew M, Belinda Jepkogei, Dr. Belyse </a:t>
            </a:r>
            <a:r>
              <a:rPr lang="en-US" b="1" dirty="0" err="1">
                <a:ea typeface="Calibri"/>
                <a:cs typeface="Calibri"/>
              </a:rPr>
              <a:t>Arakaza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508222BC-5B98-4928-C347-C8715767692E}"/>
              </a:ext>
            </a:extLst>
          </p:cNvPr>
          <p:cNvSpPr txBox="1">
            <a:spLocks/>
          </p:cNvSpPr>
          <p:nvPr/>
        </p:nvSpPr>
        <p:spPr>
          <a:xfrm>
            <a:off x="300975" y="2650153"/>
            <a:ext cx="5916295" cy="424815"/>
          </a:xfrm>
          <a:prstGeom prst="rect">
            <a:avLst/>
          </a:prstGeom>
          <a:solidFill>
            <a:srgbClr val="9ED2D6"/>
          </a:solidFill>
          <a:ln w="5584">
            <a:solidFill>
              <a:srgbClr val="000000"/>
            </a:solidFill>
            <a:prstDash val="solid"/>
          </a:ln>
        </p:spPr>
        <p:txBody>
          <a:bodyPr wrap="square" lIns="0" tIns="0" rIns="0" bIns="0" rtlCol="0" anchor="t">
            <a:noAutofit/>
          </a:bodyPr>
          <a:lstStyle/>
          <a:p>
            <a:pPr marL="0" marR="3175" algn="ctr">
              <a:spcBef>
                <a:spcPts val="205"/>
              </a:spcBef>
            </a:pPr>
            <a:r>
              <a:rPr lang="en-US" sz="2450" b="1" spc="-10">
                <a:solidFill>
                  <a:srgbClr val="000000"/>
                </a:solidFill>
                <a:latin typeface="Cambria"/>
                <a:ea typeface="Times New Roman" panose="02020603050405020304" pitchFamily="18" charset="0"/>
              </a:rPr>
              <a:t>BACKGROUND</a:t>
            </a:r>
            <a:endParaRPr lang="en-US" sz="11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416F7B-83A7-CE41-3EC0-8DD9C73751FF}"/>
              </a:ext>
            </a:extLst>
          </p:cNvPr>
          <p:cNvSpPr txBox="1"/>
          <p:nvPr/>
        </p:nvSpPr>
        <p:spPr>
          <a:xfrm>
            <a:off x="266700" y="3086605"/>
            <a:ext cx="5916295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kern="100">
                <a:effectLst/>
                <a:latin typeface="Calibri"/>
                <a:ea typeface="Calibri"/>
                <a:cs typeface="Times New Roman"/>
              </a:rPr>
              <a:t>Patients  Living with Diabetes require continuous monitoring and follow-up care to manage their condition effectively and prevent or address complications. 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kern="100">
                <a:effectLst/>
                <a:latin typeface="Calibri"/>
                <a:ea typeface="Calibri"/>
                <a:cs typeface="Times New Roman"/>
              </a:rPr>
              <a:t>This requires an efficient tracking system to identify good practices and potential gaps in care provision.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>
                <a:effectLst/>
                <a:latin typeface="Calibri"/>
                <a:ea typeface="Calibri"/>
                <a:cs typeface="Times New Roman"/>
              </a:rPr>
              <a:t>The data from every clinic is fed to the </a:t>
            </a:r>
            <a:r>
              <a:rPr lang="en-US" kern="100">
                <a:latin typeface="Calibri"/>
                <a:ea typeface="Calibri"/>
                <a:cs typeface="Times New Roman"/>
              </a:rPr>
              <a:t>subcounty database, which feeds the national database.</a:t>
            </a:r>
            <a:endParaRPr lang="en-US" sz="1800" kern="100"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>
                <a:effectLst/>
                <a:latin typeface="Calibri"/>
                <a:ea typeface="Calibri"/>
                <a:cs typeface="Times New Roman"/>
              </a:rPr>
              <a:t>Regarding this, there is a daily activity register for diabetes, which summarizes the control and complications of every diabetic patient who comes to </a:t>
            </a:r>
            <a:r>
              <a:rPr lang="en-US" kern="100">
                <a:latin typeface="Calibri"/>
                <a:ea typeface="Calibri"/>
                <a:cs typeface="Times New Roman"/>
              </a:rPr>
              <a:t>the clinic</a:t>
            </a:r>
            <a:r>
              <a:rPr lang="en-US" sz="1800" kern="100">
                <a:effectLst/>
                <a:latin typeface="Calibri"/>
                <a:ea typeface="Calibri"/>
                <a:cs typeface="Times New Roman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100">
                <a:latin typeface="Calibri"/>
                <a:ea typeface="Calibri"/>
                <a:cs typeface="Times New Roman"/>
              </a:rPr>
              <a:t>The challenges of filling these registers have been a recurrent due to workload, having one physical register at the clinic and inadequate orientation.</a:t>
            </a:r>
            <a:endParaRPr lang="en-US" sz="1800" kern="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440F04C9-BE53-0F60-2662-CD4D66DDC737}"/>
              </a:ext>
            </a:extLst>
          </p:cNvPr>
          <p:cNvSpPr txBox="1">
            <a:spLocks/>
          </p:cNvSpPr>
          <p:nvPr/>
        </p:nvSpPr>
        <p:spPr>
          <a:xfrm>
            <a:off x="300975" y="6819517"/>
            <a:ext cx="5966460" cy="387350"/>
          </a:xfrm>
          <a:prstGeom prst="rect">
            <a:avLst/>
          </a:prstGeom>
          <a:solidFill>
            <a:srgbClr val="9ED2D6"/>
          </a:solidFill>
          <a:ln w="5584">
            <a:solidFill>
              <a:srgbClr val="000000"/>
            </a:solidFill>
            <a:prstDash val="solid"/>
          </a:ln>
        </p:spPr>
        <p:txBody>
          <a:bodyPr wrap="square" lIns="0" tIns="0" rIns="0" bIns="0" rtlCol="0" anchor="t">
            <a:noAutofit/>
          </a:bodyPr>
          <a:lstStyle/>
          <a:p>
            <a:pPr marR="3175" algn="ctr">
              <a:spcBef>
                <a:spcPts val="215"/>
              </a:spcBef>
            </a:pPr>
            <a:r>
              <a:rPr lang="en-US" sz="2200" b="1">
                <a:solidFill>
                  <a:srgbClr val="000000"/>
                </a:solidFill>
                <a:latin typeface="Cambria"/>
                <a:ea typeface="Times New Roman" panose="02020603050405020304" pitchFamily="18" charset="0"/>
              </a:rPr>
              <a:t>MATERIAL</a:t>
            </a:r>
            <a:r>
              <a:rPr lang="en-US" sz="2200" b="1" spc="-80">
                <a:solidFill>
                  <a:srgbClr val="000000"/>
                </a:solidFill>
                <a:latin typeface="Cambria"/>
                <a:ea typeface="Times New Roman" panose="02020603050405020304" pitchFamily="18" charset="0"/>
              </a:rPr>
              <a:t> </a:t>
            </a:r>
            <a:r>
              <a:rPr lang="en-US" sz="2200" b="1">
                <a:solidFill>
                  <a:srgbClr val="000000"/>
                </a:solidFill>
                <a:effectLst/>
                <a:latin typeface="Cambria"/>
                <a:ea typeface="Times New Roman" panose="02020603050405020304" pitchFamily="18" charset="0"/>
              </a:rPr>
              <a:t>&amp;</a:t>
            </a:r>
            <a:r>
              <a:rPr lang="en-US" sz="2200" b="1" spc="-100">
                <a:solidFill>
                  <a:srgbClr val="000000"/>
                </a:solidFill>
                <a:effectLst/>
                <a:latin typeface="Cambria"/>
                <a:ea typeface="Times New Roman" panose="02020603050405020304" pitchFamily="18" charset="0"/>
              </a:rPr>
              <a:t> </a:t>
            </a:r>
            <a:r>
              <a:rPr lang="en-US" sz="2200" b="1" spc="-10">
                <a:solidFill>
                  <a:srgbClr val="000000"/>
                </a:solidFill>
                <a:latin typeface="Cambria"/>
                <a:ea typeface="Times New Roman" panose="02020603050405020304" pitchFamily="18" charset="0"/>
              </a:rPr>
              <a:t>METHODS</a:t>
            </a:r>
            <a:endParaRPr lang="en-US" sz="11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E52C8A-649E-9F6B-6117-025707EC1AD4}"/>
              </a:ext>
            </a:extLst>
          </p:cNvPr>
          <p:cNvSpPr txBox="1"/>
          <p:nvPr/>
        </p:nvSpPr>
        <p:spPr>
          <a:xfrm>
            <a:off x="300975" y="7541400"/>
            <a:ext cx="5924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buNone/>
            </a:pPr>
            <a:endParaRPr lang="en-US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B7CF26-B087-B607-F148-E6D0BD279658}"/>
              </a:ext>
            </a:extLst>
          </p:cNvPr>
          <p:cNvSpPr txBox="1">
            <a:spLocks/>
          </p:cNvSpPr>
          <p:nvPr/>
        </p:nvSpPr>
        <p:spPr>
          <a:xfrm>
            <a:off x="300975" y="9790374"/>
            <a:ext cx="5966460" cy="387350"/>
          </a:xfrm>
          <a:prstGeom prst="rect">
            <a:avLst/>
          </a:prstGeom>
          <a:solidFill>
            <a:srgbClr val="9ED2D6"/>
          </a:solidFill>
          <a:ln w="5584">
            <a:solidFill>
              <a:srgbClr val="000000"/>
            </a:solidFill>
            <a:prstDash val="solid"/>
          </a:ln>
        </p:spPr>
        <p:txBody>
          <a:bodyPr wrap="square" lIns="0" tIns="0" rIns="0" bIns="0" rtlCol="0" anchor="t">
            <a:noAutofit/>
          </a:bodyPr>
          <a:lstStyle/>
          <a:p>
            <a:pPr algn="ctr">
              <a:spcBef>
                <a:spcPts val="235"/>
              </a:spcBef>
            </a:pPr>
            <a:r>
              <a:rPr lang="en-US" sz="2200" b="1">
                <a:solidFill>
                  <a:srgbClr val="000000"/>
                </a:solidFill>
                <a:latin typeface="Cambria"/>
                <a:ea typeface="Times New Roman" panose="02020603050405020304" pitchFamily="18" charset="0"/>
              </a:rPr>
              <a:t>QI </a:t>
            </a:r>
            <a:r>
              <a:rPr lang="en-US" sz="2200" b="1" spc="-10">
                <a:solidFill>
                  <a:srgbClr val="000000"/>
                </a:solidFill>
                <a:latin typeface="Cambria"/>
                <a:ea typeface="Times New Roman" panose="02020603050405020304" pitchFamily="18" charset="0"/>
              </a:rPr>
              <a:t>FINDINGS</a:t>
            </a:r>
            <a:endParaRPr lang="en-US" sz="2200">
              <a:effectLst/>
              <a:latin typeface="Times New Roman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2AF8C2-72B4-019E-3B69-137A691CD10E}"/>
              </a:ext>
            </a:extLst>
          </p:cNvPr>
          <p:cNvSpPr txBox="1"/>
          <p:nvPr/>
        </p:nvSpPr>
        <p:spPr>
          <a:xfrm>
            <a:off x="272899" y="10182337"/>
            <a:ext cx="5924550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kern="100">
                <a:ea typeface="+mn-lt"/>
                <a:cs typeface="+mn-lt"/>
              </a:rPr>
              <a:t>The QI included a 7-month pre-intervention period (Sep 2023–Apr 2024), followed by a 1-month intervention phase in Apr 2024, during which AHIS was developed, tested and sensitization of health care workers was carried out.</a:t>
            </a:r>
            <a:endParaRPr lang="en-US"/>
          </a:p>
          <a:p>
            <a:r>
              <a:rPr lang="en-US" kern="100">
                <a:ea typeface="+mn-lt"/>
                <a:cs typeface="+mn-lt"/>
              </a:rPr>
              <a:t>The post-intervention phase ran from May to Nov 2024.</a:t>
            </a:r>
            <a:endParaRPr lang="en-US">
              <a:ea typeface="+mn-lt"/>
              <a:cs typeface="+mn-lt"/>
            </a:endParaRPr>
          </a:p>
          <a:p>
            <a:r>
              <a:rPr lang="en-US" kern="100">
                <a:ea typeface="+mn-lt"/>
                <a:cs typeface="+mn-lt"/>
              </a:rPr>
              <a:t>According to baseline statistics, the manual MOH 222 had an average completion rate of 54% over the pre-intervention period.</a:t>
            </a:r>
            <a:endParaRPr lang="en-US"/>
          </a:p>
          <a:p>
            <a:endParaRPr lang="en-US" kern="100">
              <a:ea typeface="Calibri"/>
              <a:cs typeface="Calibri"/>
            </a:endParaRPr>
          </a:p>
          <a:p>
            <a:endParaRPr lang="en-US" kern="100">
              <a:ea typeface="Calibri"/>
              <a:cs typeface="Calibr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5B42638-58D9-765D-9308-A3F65AE19687}"/>
              </a:ext>
            </a:extLst>
          </p:cNvPr>
          <p:cNvSpPr txBox="1"/>
          <p:nvPr/>
        </p:nvSpPr>
        <p:spPr>
          <a:xfrm>
            <a:off x="7063725" y="2627113"/>
            <a:ext cx="5924550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kern="100">
                <a:ea typeface="+mn-lt"/>
                <a:cs typeface="+mn-lt"/>
              </a:rPr>
              <a:t>Following the implementation of an e-version of MOH 222(AHIS), documentation rates increased significantly to 70% post intervention.</a:t>
            </a:r>
            <a:endParaRPr lang="en-US"/>
          </a:p>
          <a:p>
            <a:r>
              <a:rPr lang="en-US" kern="100">
                <a:ea typeface="+mn-lt"/>
                <a:cs typeface="+mn-lt"/>
              </a:rPr>
              <a:t>During the pre-intervention period (Sep 2023 - Apr 2024), documentation rates varied, with the highest at 80% and the lowest at 24.3% in Apr 2024 on the manual register.</a:t>
            </a:r>
            <a:endParaRPr lang="en-US">
              <a:ea typeface="Calibri"/>
              <a:cs typeface="Calibri"/>
            </a:endParaRPr>
          </a:p>
          <a:p>
            <a:r>
              <a:rPr lang="en-US" kern="100">
                <a:ea typeface="+mn-lt"/>
                <a:cs typeface="+mn-lt"/>
              </a:rPr>
              <a:t> In the post-intervention period (May - Nov 2024), initial uptake was very low at 24.1%. However, documentation gradually improved, to a high of  91.9%.</a:t>
            </a:r>
            <a:endParaRPr lang="en-US">
              <a:ea typeface="+mn-lt"/>
              <a:cs typeface="+mn-lt"/>
            </a:endParaRP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07F8E91B-80BE-7BAC-8D37-EF780857F06F}"/>
              </a:ext>
            </a:extLst>
          </p:cNvPr>
          <p:cNvSpPr txBox="1">
            <a:spLocks/>
          </p:cNvSpPr>
          <p:nvPr/>
        </p:nvSpPr>
        <p:spPr>
          <a:xfrm>
            <a:off x="13765485" y="2658486"/>
            <a:ext cx="5916295" cy="424815"/>
          </a:xfrm>
          <a:prstGeom prst="rect">
            <a:avLst/>
          </a:prstGeom>
          <a:solidFill>
            <a:srgbClr val="9ED2D6"/>
          </a:solidFill>
          <a:ln w="5584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0" marR="3175" algn="ctr">
              <a:spcBef>
                <a:spcPts val="205"/>
              </a:spcBef>
            </a:pPr>
            <a:r>
              <a:rPr lang="en-US" sz="2450" b="1" spc="-1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CONCLUSIONS</a:t>
            </a:r>
            <a:endParaRPr lang="en-US" sz="11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2250AD-EADF-DA66-DE54-BA1379A672E9}"/>
              </a:ext>
            </a:extLst>
          </p:cNvPr>
          <p:cNvSpPr txBox="1"/>
          <p:nvPr/>
        </p:nvSpPr>
        <p:spPr>
          <a:xfrm>
            <a:off x="13731210" y="3207086"/>
            <a:ext cx="5924550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Font typeface="Arial"/>
              <a:buChar char="•"/>
            </a:pPr>
            <a:r>
              <a:rPr lang="en-US" kern="100">
                <a:ea typeface="+mn-lt"/>
                <a:cs typeface="+mn-lt"/>
              </a:rPr>
              <a:t>Improved documentation reflects acceptance of the new e-version of MOH 222(AHIS).</a:t>
            </a:r>
            <a:endParaRPr lang="en-US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kern="100">
                <a:ea typeface="+mn-lt"/>
                <a:cs typeface="+mn-lt"/>
              </a:rPr>
              <a:t> This has considerably improved patient monitoring in the chronic care </a:t>
            </a:r>
            <a:r>
              <a:rPr lang="en-US" kern="100" err="1">
                <a:ea typeface="+mn-lt"/>
                <a:cs typeface="+mn-lt"/>
              </a:rPr>
              <a:t>centre</a:t>
            </a:r>
            <a:r>
              <a:rPr lang="en-US" kern="100">
                <a:ea typeface="+mn-lt"/>
                <a:cs typeface="+mn-lt"/>
              </a:rPr>
              <a:t> for diabetes treatment.</a:t>
            </a:r>
          </a:p>
          <a:p>
            <a:pPr>
              <a:buFont typeface="Arial"/>
              <a:buChar char="•"/>
            </a:pPr>
            <a:r>
              <a:rPr lang="en-US" kern="100">
                <a:ea typeface="+mn-lt"/>
                <a:cs typeface="+mn-lt"/>
              </a:rPr>
              <a:t> It has also reinforced hospital reporting.</a:t>
            </a:r>
            <a:endParaRPr lang="en-US" kern="100">
              <a:ea typeface="Calibri"/>
              <a:cs typeface="Calibri"/>
            </a:endParaRPr>
          </a:p>
        </p:txBody>
      </p:sp>
      <p:sp>
        <p:nvSpPr>
          <p:cNvPr id="22" name="Textbox 15">
            <a:extLst>
              <a:ext uri="{FF2B5EF4-FFF2-40B4-BE49-F238E27FC236}">
                <a16:creationId xmlns:a16="http://schemas.microsoft.com/office/drawing/2014/main" id="{38D0A7F6-C652-AF5C-1211-1144AF072B7D}"/>
              </a:ext>
            </a:extLst>
          </p:cNvPr>
          <p:cNvSpPr txBox="1">
            <a:spLocks/>
          </p:cNvSpPr>
          <p:nvPr/>
        </p:nvSpPr>
        <p:spPr>
          <a:xfrm>
            <a:off x="13765485" y="4857690"/>
            <a:ext cx="5966460" cy="387350"/>
          </a:xfrm>
          <a:prstGeom prst="rect">
            <a:avLst/>
          </a:prstGeom>
          <a:solidFill>
            <a:srgbClr val="9ED2D6"/>
          </a:solidFill>
          <a:ln w="5584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1270" marR="1270" algn="ctr">
              <a:spcBef>
                <a:spcPts val="215"/>
              </a:spcBef>
            </a:pPr>
            <a:r>
              <a:rPr lang="en-US" sz="2200" b="1" spc="-1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RECOMENDATIONS/CHALLENGES</a:t>
            </a:r>
            <a:endParaRPr lang="en-US" sz="11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2D44A4C-C357-1972-2DC7-811B36E0EB15}"/>
              </a:ext>
            </a:extLst>
          </p:cNvPr>
          <p:cNvSpPr txBox="1"/>
          <p:nvPr/>
        </p:nvSpPr>
        <p:spPr>
          <a:xfrm>
            <a:off x="13757491" y="5409539"/>
            <a:ext cx="5924550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buFont typeface="Arial"/>
              <a:buChar char="•"/>
            </a:pPr>
            <a:r>
              <a:rPr lang="en-US" kern="100" dirty="0">
                <a:ea typeface="+mn-lt"/>
                <a:cs typeface="+mn-lt"/>
              </a:rPr>
              <a:t>Expanding the documentation process to include detailed information about all diabetes patients receiving care at the Chronic Care Centre (CCC).</a:t>
            </a:r>
            <a:endParaRPr lang="en-US" dirty="0">
              <a:ea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en-US" kern="100" dirty="0">
                <a:ea typeface="+mn-lt"/>
                <a:cs typeface="+mn-lt"/>
              </a:rPr>
              <a:t> Providing continuous training and orientation to new staff members and interns joining the clinic team.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kern="100" dirty="0">
                <a:ea typeface="+mn-lt"/>
                <a:cs typeface="+mn-lt"/>
              </a:rPr>
              <a:t> Identifying and resolving problems that lead to incomplete entries at service delivery points.</a:t>
            </a:r>
          </a:p>
          <a:p>
            <a:pPr>
              <a:buFont typeface="Arial"/>
              <a:buChar char="•"/>
            </a:pPr>
            <a:r>
              <a:rPr lang="en-US" kern="100" dirty="0">
                <a:ea typeface="+mn-lt"/>
                <a:cs typeface="+mn-lt"/>
              </a:rPr>
              <a:t>A follow up QI be undertaken now assess the quality of care given ,complication rate and establish data driven interventions</a:t>
            </a:r>
          </a:p>
        </p:txBody>
      </p:sp>
      <p:sp>
        <p:nvSpPr>
          <p:cNvPr id="24" name="Textbox 15">
            <a:extLst>
              <a:ext uri="{FF2B5EF4-FFF2-40B4-BE49-F238E27FC236}">
                <a16:creationId xmlns:a16="http://schemas.microsoft.com/office/drawing/2014/main" id="{2A5A58C2-0DCB-AD5E-2FA4-22947B9F7496}"/>
              </a:ext>
            </a:extLst>
          </p:cNvPr>
          <p:cNvSpPr txBox="1">
            <a:spLocks/>
          </p:cNvSpPr>
          <p:nvPr/>
        </p:nvSpPr>
        <p:spPr>
          <a:xfrm>
            <a:off x="13681257" y="8511881"/>
            <a:ext cx="5966460" cy="387350"/>
          </a:xfrm>
          <a:prstGeom prst="rect">
            <a:avLst/>
          </a:prstGeom>
          <a:solidFill>
            <a:srgbClr val="9ED2D6"/>
          </a:solidFill>
          <a:ln w="5584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635" marR="0" algn="ctr">
              <a:spcBef>
                <a:spcPts val="225"/>
              </a:spcBef>
            </a:pPr>
            <a:r>
              <a:rPr lang="en-US" sz="2200" b="1" spc="-1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ACKNOWLEDGMENT</a:t>
            </a:r>
            <a:endParaRPr lang="en-US" sz="11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5C76A8-B5B9-A7FA-5984-16CA67337D26}"/>
              </a:ext>
            </a:extLst>
          </p:cNvPr>
          <p:cNvSpPr txBox="1"/>
          <p:nvPr/>
        </p:nvSpPr>
        <p:spPr>
          <a:xfrm>
            <a:off x="13849714" y="9248650"/>
            <a:ext cx="5924550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kern="100">
                <a:latin typeface="Calibri"/>
                <a:ea typeface="Calibri"/>
                <a:cs typeface="Times New Roman"/>
              </a:rPr>
              <a:t>We acknowledge the staff at the comprehensive care </a:t>
            </a:r>
            <a:r>
              <a:rPr lang="en-US" kern="100" err="1">
                <a:latin typeface="Calibri"/>
                <a:ea typeface="Calibri"/>
                <a:cs typeface="Times New Roman"/>
              </a:rPr>
              <a:t>centre</a:t>
            </a:r>
            <a:r>
              <a:rPr lang="en-US" kern="100">
                <a:latin typeface="Calibri"/>
                <a:ea typeface="Calibri"/>
                <a:cs typeface="Times New Roman"/>
              </a:rPr>
              <a:t> for accepting the challenge to use the AHIS tool.</a:t>
            </a:r>
          </a:p>
          <a:p>
            <a:pPr marL="285750" indent="-285750">
              <a:buFont typeface="Arial"/>
              <a:buChar char="•"/>
            </a:pPr>
            <a:r>
              <a:rPr lang="en-US" kern="100">
                <a:ea typeface="+mn-lt"/>
                <a:cs typeface="+mn-lt"/>
              </a:rPr>
              <a:t>Our clients, as our valued external stakeholders, play a crucial role in this process, benefiting from improved documentation and enhanced service delivery.</a:t>
            </a:r>
          </a:p>
        </p:txBody>
      </p:sp>
      <p:sp>
        <p:nvSpPr>
          <p:cNvPr id="26" name="Textbox 15">
            <a:extLst>
              <a:ext uri="{FF2B5EF4-FFF2-40B4-BE49-F238E27FC236}">
                <a16:creationId xmlns:a16="http://schemas.microsoft.com/office/drawing/2014/main" id="{B2045F8A-49A7-FB9F-F6F4-707C4C8E5091}"/>
              </a:ext>
            </a:extLst>
          </p:cNvPr>
          <p:cNvSpPr txBox="1">
            <a:spLocks/>
          </p:cNvSpPr>
          <p:nvPr/>
        </p:nvSpPr>
        <p:spPr>
          <a:xfrm>
            <a:off x="13793561" y="11007699"/>
            <a:ext cx="5966460" cy="387350"/>
          </a:xfrm>
          <a:prstGeom prst="rect">
            <a:avLst/>
          </a:prstGeom>
          <a:solidFill>
            <a:srgbClr val="9ED2D6"/>
          </a:solidFill>
          <a:ln w="5584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1270" marR="0" algn="ctr">
              <a:spcBef>
                <a:spcPts val="225"/>
              </a:spcBef>
            </a:pPr>
            <a:r>
              <a:rPr lang="en-US" sz="2200" b="1" spc="-1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REFERENCE</a:t>
            </a:r>
            <a:endParaRPr lang="en-US" sz="11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D7C841E-D964-A40D-810C-1DC977172B68}"/>
              </a:ext>
            </a:extLst>
          </p:cNvPr>
          <p:cNvSpPr txBox="1"/>
          <p:nvPr/>
        </p:nvSpPr>
        <p:spPr>
          <a:xfrm>
            <a:off x="13821637" y="11624081"/>
            <a:ext cx="592455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kern="100">
                <a:latin typeface="Calibri"/>
                <a:ea typeface="Calibri"/>
                <a:cs typeface="Times New Roman"/>
              </a:rPr>
              <a:t>MOH 222 daily register (Physical register)</a:t>
            </a:r>
          </a:p>
          <a:p>
            <a:pPr marL="285750" indent="-285750">
              <a:buFont typeface="Arial"/>
              <a:buChar char="•"/>
            </a:pPr>
            <a:r>
              <a:rPr lang="en-US" kern="100">
                <a:ea typeface="Calibri" panose="020F0502020204030204"/>
                <a:cs typeface="Times New Roman"/>
              </a:rPr>
              <a:t>Apex Health Information System (AHIS – Electronic version of the MOH 222 register)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E82029F9-6408-469E-A77B-3243BE2D2E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174" t="10949" r="10187" b="5018"/>
          <a:stretch/>
        </p:blipFill>
        <p:spPr>
          <a:xfrm>
            <a:off x="266700" y="176415"/>
            <a:ext cx="3449624" cy="152719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28614245-55F2-4A47-812A-35B864CC4A6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174" t="10949" r="10187" b="5018"/>
          <a:stretch/>
        </p:blipFill>
        <p:spPr>
          <a:xfrm>
            <a:off x="16438109" y="176513"/>
            <a:ext cx="3449624" cy="15271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38BA779-C367-432E-B027-3F62A66C75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9770" y="9366985"/>
            <a:ext cx="6150016" cy="396842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4A3DD551-42D0-38A3-350E-F8A8EB49B001}"/>
              </a:ext>
            </a:extLst>
          </p:cNvPr>
          <p:cNvSpPr txBox="1"/>
          <p:nvPr/>
        </p:nvSpPr>
        <p:spPr>
          <a:xfrm>
            <a:off x="344083" y="7212029"/>
            <a:ext cx="5829526" cy="26227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A QI project was initiated to improve documentation practices at the clinic. The challenges were identified, and strategies to address them were established.</a:t>
            </a:r>
          </a:p>
          <a:p>
            <a:pPr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A dedicated QI committee was formed to lead sensitization efforts and actively participate in the development and testing of the AHIS tool.</a:t>
            </a:r>
            <a:endParaRPr lang="en-US"/>
          </a:p>
          <a:p>
            <a:pPr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Following deployment, both the nursing and clinical teams were urged to adopt and integrate the tool into their workflows.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A21568F-A885-D30B-23AC-FC8E871774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4821" y="5550792"/>
            <a:ext cx="6146890" cy="392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623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593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Kelvin Chege</dc:creator>
  <cp:lastModifiedBy>Elijah Ntomariu</cp:lastModifiedBy>
  <cp:revision>65</cp:revision>
  <dcterms:created xsi:type="dcterms:W3CDTF">2025-03-10T21:48:39Z</dcterms:created>
  <dcterms:modified xsi:type="dcterms:W3CDTF">2025-03-14T20:33:54Z</dcterms:modified>
</cp:coreProperties>
</file>