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1pPr>
    <a:lvl2pPr marL="2194471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2pPr>
    <a:lvl3pPr marL="4388943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3pPr>
    <a:lvl4pPr marL="6583414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4pPr>
    <a:lvl5pPr marL="8777886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5pPr>
    <a:lvl6pPr marL="10972357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6pPr>
    <a:lvl7pPr marL="13166828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7pPr>
    <a:lvl8pPr marL="15361300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8pPr>
    <a:lvl9pPr marL="17555771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A7"/>
    <a:srgbClr val="00558A"/>
    <a:srgbClr val="C1E3DC"/>
    <a:srgbClr val="1195D5"/>
    <a:srgbClr val="003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6966"/>
  </p:normalViewPr>
  <p:slideViewPr>
    <p:cSldViewPr snapToGrid="0" snapToObjects="1">
      <p:cViewPr>
        <p:scale>
          <a:sx n="24" d="100"/>
          <a:sy n="24" d="100"/>
        </p:scale>
        <p:origin x="372" y="-17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7C4D-8833-8548-A532-9D6D0BD630C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B239-7CD0-7F41-8C96-BE233AE91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B239-7CD0-7F41-8C96-BE233AE91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3162303"/>
            <a:ext cx="35547303" cy="67414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6" y="3162303"/>
            <a:ext cx="105925617" cy="67414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1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8266">
                <a:solidFill>
                  <a:schemeClr val="tx1">
                    <a:tint val="75000"/>
                  </a:schemeClr>
                </a:solidFill>
              </a:defRPr>
            </a:lvl1pPr>
            <a:lvl2pPr marL="1880996" indent="0">
              <a:buNone/>
              <a:defRPr sz="7466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33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18432783"/>
            <a:ext cx="70736457" cy="52143658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266"/>
            </a:lvl3pPr>
            <a:lvl4pPr>
              <a:defRPr sz="7466"/>
            </a:lvl4pPr>
            <a:lvl5pPr>
              <a:defRPr sz="7466"/>
            </a:lvl5pPr>
            <a:lvl6pPr>
              <a:defRPr sz="7466"/>
            </a:lvl6pPr>
            <a:lvl7pPr>
              <a:defRPr sz="7466"/>
            </a:lvl7pPr>
            <a:lvl8pPr>
              <a:defRPr sz="7466"/>
            </a:lvl8pPr>
            <a:lvl9pPr>
              <a:defRPr sz="7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3" y="18432783"/>
            <a:ext cx="70736463" cy="52143658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266"/>
            </a:lvl3pPr>
            <a:lvl4pPr>
              <a:defRPr sz="7466"/>
            </a:lvl4pPr>
            <a:lvl5pPr>
              <a:defRPr sz="7466"/>
            </a:lvl5pPr>
            <a:lvl6pPr>
              <a:defRPr sz="7466"/>
            </a:lvl6pPr>
            <a:lvl7pPr>
              <a:defRPr sz="7466"/>
            </a:lvl7pPr>
            <a:lvl8pPr>
              <a:defRPr sz="7466"/>
            </a:lvl8pPr>
            <a:lvl9pPr>
              <a:defRPr sz="7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80996" indent="0">
              <a:buNone/>
              <a:defRPr sz="8266" b="1"/>
            </a:lvl2pPr>
            <a:lvl3pPr marL="3761991" indent="0">
              <a:buNone/>
              <a:defRPr sz="7466" b="1"/>
            </a:lvl3pPr>
            <a:lvl4pPr marL="5642987" indent="0">
              <a:buNone/>
              <a:defRPr sz="6533" b="1"/>
            </a:lvl4pPr>
            <a:lvl5pPr marL="7523983" indent="0">
              <a:buNone/>
              <a:defRPr sz="6533" b="1"/>
            </a:lvl5pPr>
            <a:lvl6pPr marL="9404978" indent="0">
              <a:buNone/>
              <a:defRPr sz="6533" b="1"/>
            </a:lvl6pPr>
            <a:lvl7pPr marL="11285974" indent="0">
              <a:buNone/>
              <a:defRPr sz="6533" b="1"/>
            </a:lvl7pPr>
            <a:lvl8pPr marL="13166969" indent="0">
              <a:buNone/>
              <a:defRPr sz="6533" b="1"/>
            </a:lvl8pPr>
            <a:lvl9pPr marL="15047965" indent="0">
              <a:buNone/>
              <a:defRPr sz="6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2"/>
          </a:xfrm>
        </p:spPr>
        <p:txBody>
          <a:bodyPr/>
          <a:lstStyle>
            <a:lvl1pPr>
              <a:defRPr sz="9866"/>
            </a:lvl1pPr>
            <a:lvl2pPr>
              <a:defRPr sz="8266"/>
            </a:lvl2pPr>
            <a:lvl3pPr>
              <a:defRPr sz="7466"/>
            </a:lvl3pPr>
            <a:lvl4pPr>
              <a:defRPr sz="6533"/>
            </a:lvl4pPr>
            <a:lvl5pPr>
              <a:defRPr sz="6533"/>
            </a:lvl5pPr>
            <a:lvl6pPr>
              <a:defRPr sz="6533"/>
            </a:lvl6pPr>
            <a:lvl7pPr>
              <a:defRPr sz="6533"/>
            </a:lvl7pPr>
            <a:lvl8pPr>
              <a:defRPr sz="6533"/>
            </a:lvl8pPr>
            <a:lvl9pPr>
              <a:defRPr sz="6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80996" indent="0">
              <a:buNone/>
              <a:defRPr sz="8266" b="1"/>
            </a:lvl2pPr>
            <a:lvl3pPr marL="3761991" indent="0">
              <a:buNone/>
              <a:defRPr sz="7466" b="1"/>
            </a:lvl3pPr>
            <a:lvl4pPr marL="5642987" indent="0">
              <a:buNone/>
              <a:defRPr sz="6533" b="1"/>
            </a:lvl4pPr>
            <a:lvl5pPr marL="7523983" indent="0">
              <a:buNone/>
              <a:defRPr sz="6533" b="1"/>
            </a:lvl5pPr>
            <a:lvl6pPr marL="9404978" indent="0">
              <a:buNone/>
              <a:defRPr sz="6533" b="1"/>
            </a:lvl6pPr>
            <a:lvl7pPr marL="11285974" indent="0">
              <a:buNone/>
              <a:defRPr sz="6533" b="1"/>
            </a:lvl7pPr>
            <a:lvl8pPr marL="13166969" indent="0">
              <a:buNone/>
              <a:defRPr sz="6533" b="1"/>
            </a:lvl8pPr>
            <a:lvl9pPr marL="15047965" indent="0">
              <a:buNone/>
              <a:defRPr sz="6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9866"/>
            </a:lvl1pPr>
            <a:lvl2pPr>
              <a:defRPr sz="8266"/>
            </a:lvl2pPr>
            <a:lvl3pPr>
              <a:defRPr sz="7466"/>
            </a:lvl3pPr>
            <a:lvl4pPr>
              <a:defRPr sz="6533"/>
            </a:lvl4pPr>
            <a:lvl5pPr>
              <a:defRPr sz="6533"/>
            </a:lvl5pPr>
            <a:lvl6pPr>
              <a:defRPr sz="6533"/>
            </a:lvl6pPr>
            <a:lvl7pPr>
              <a:defRPr sz="6533"/>
            </a:lvl7pPr>
            <a:lvl8pPr>
              <a:defRPr sz="6533"/>
            </a:lvl8pPr>
            <a:lvl9pPr>
              <a:defRPr sz="6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8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3200"/>
            </a:lvl1pPr>
            <a:lvl2pPr>
              <a:defRPr sz="11466"/>
            </a:lvl2pPr>
            <a:lvl3pPr>
              <a:defRPr sz="9866"/>
            </a:lvl3pPr>
            <a:lvl4pPr>
              <a:defRPr sz="8266"/>
            </a:lvl4pPr>
            <a:lvl5pPr>
              <a:defRPr sz="8266"/>
            </a:lvl5pPr>
            <a:lvl6pPr>
              <a:defRPr sz="8266"/>
            </a:lvl6pPr>
            <a:lvl7pPr>
              <a:defRPr sz="8266"/>
            </a:lvl7pPr>
            <a:lvl8pPr>
              <a:defRPr sz="8266"/>
            </a:lvl8pPr>
            <a:lvl9pPr>
              <a:defRPr sz="8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2"/>
          </a:xfrm>
        </p:spPr>
        <p:txBody>
          <a:bodyPr/>
          <a:lstStyle>
            <a:lvl1pPr marL="0" indent="0">
              <a:buNone/>
              <a:defRPr sz="5733"/>
            </a:lvl1pPr>
            <a:lvl2pPr marL="1880996" indent="0">
              <a:buNone/>
              <a:defRPr sz="4933"/>
            </a:lvl2pPr>
            <a:lvl3pPr marL="3761991" indent="0">
              <a:buNone/>
              <a:defRPr sz="4133"/>
            </a:lvl3pPr>
            <a:lvl4pPr marL="5642987" indent="0">
              <a:buNone/>
              <a:defRPr sz="3733"/>
            </a:lvl4pPr>
            <a:lvl5pPr marL="7523983" indent="0">
              <a:buNone/>
              <a:defRPr sz="3733"/>
            </a:lvl5pPr>
            <a:lvl6pPr marL="9404978" indent="0">
              <a:buNone/>
              <a:defRPr sz="3733"/>
            </a:lvl6pPr>
            <a:lvl7pPr marL="11285974" indent="0">
              <a:buNone/>
              <a:defRPr sz="3733"/>
            </a:lvl7pPr>
            <a:lvl8pPr marL="13166969" indent="0">
              <a:buNone/>
              <a:defRPr sz="3733"/>
            </a:lvl8pPr>
            <a:lvl9pPr marL="15047965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8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0996" indent="0">
              <a:buNone/>
              <a:defRPr sz="11466"/>
            </a:lvl2pPr>
            <a:lvl3pPr marL="3761991" indent="0">
              <a:buNone/>
              <a:defRPr sz="9866"/>
            </a:lvl3pPr>
            <a:lvl4pPr marL="5642987" indent="0">
              <a:buNone/>
              <a:defRPr sz="8266"/>
            </a:lvl4pPr>
            <a:lvl5pPr marL="7523983" indent="0">
              <a:buNone/>
              <a:defRPr sz="8266"/>
            </a:lvl5pPr>
            <a:lvl6pPr marL="9404978" indent="0">
              <a:buNone/>
              <a:defRPr sz="8266"/>
            </a:lvl6pPr>
            <a:lvl7pPr marL="11285974" indent="0">
              <a:buNone/>
              <a:defRPr sz="8266"/>
            </a:lvl7pPr>
            <a:lvl8pPr marL="13166969" indent="0">
              <a:buNone/>
              <a:defRPr sz="8266"/>
            </a:lvl8pPr>
            <a:lvl9pPr marL="15047965" indent="0">
              <a:buNone/>
              <a:defRPr sz="82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5733"/>
            </a:lvl1pPr>
            <a:lvl2pPr marL="1880996" indent="0">
              <a:buNone/>
              <a:defRPr sz="4933"/>
            </a:lvl2pPr>
            <a:lvl3pPr marL="3761991" indent="0">
              <a:buNone/>
              <a:defRPr sz="4133"/>
            </a:lvl3pPr>
            <a:lvl4pPr marL="5642987" indent="0">
              <a:buNone/>
              <a:defRPr sz="3733"/>
            </a:lvl4pPr>
            <a:lvl5pPr marL="7523983" indent="0">
              <a:buNone/>
              <a:defRPr sz="3733"/>
            </a:lvl5pPr>
            <a:lvl6pPr marL="9404978" indent="0">
              <a:buNone/>
              <a:defRPr sz="3733"/>
            </a:lvl6pPr>
            <a:lvl7pPr marL="11285974" indent="0">
              <a:buNone/>
              <a:defRPr sz="3733"/>
            </a:lvl7pPr>
            <a:lvl8pPr marL="13166969" indent="0">
              <a:buNone/>
              <a:defRPr sz="3733"/>
            </a:lvl8pPr>
            <a:lvl9pPr marL="15047965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4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2A47-00E3-444A-B880-77CA3AC1B6E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4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4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0996" rtl="0" eaLnBrk="1" latinLnBrk="0" hangingPunct="1">
        <a:spcBef>
          <a:spcPct val="0"/>
        </a:spcBef>
        <a:buNone/>
        <a:defRPr sz="18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47" indent="-1410747" algn="l" defTabSz="188099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1175623" algn="l" defTabSz="1880996" rtl="0" eaLnBrk="1" latinLnBrk="0" hangingPunct="1">
        <a:spcBef>
          <a:spcPct val="20000"/>
        </a:spcBef>
        <a:buFont typeface="Arial"/>
        <a:buChar char="–"/>
        <a:defRPr sz="11466" kern="120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1880996" rtl="0" eaLnBrk="1" latinLnBrk="0" hangingPunct="1">
        <a:spcBef>
          <a:spcPct val="20000"/>
        </a:spcBef>
        <a:buFont typeface="Arial"/>
        <a:buChar char="•"/>
        <a:defRPr sz="9866" kern="120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1880996" rtl="0" eaLnBrk="1" latinLnBrk="0" hangingPunct="1">
        <a:spcBef>
          <a:spcPct val="20000"/>
        </a:spcBef>
        <a:buFont typeface="Arial"/>
        <a:buChar char="–"/>
        <a:defRPr sz="8266" kern="120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1880996" rtl="0" eaLnBrk="1" latinLnBrk="0" hangingPunct="1">
        <a:spcBef>
          <a:spcPct val="20000"/>
        </a:spcBef>
        <a:buFont typeface="Arial"/>
        <a:buChar char="»"/>
        <a:defRPr sz="8266" kern="120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hyperlink" Target="mailto:tfcalhoun@mgb.org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DB624-97C3-DE40-A78B-42D81FBC596D}"/>
              </a:ext>
            </a:extLst>
          </p:cNvPr>
          <p:cNvSpPr/>
          <p:nvPr/>
        </p:nvSpPr>
        <p:spPr>
          <a:xfrm>
            <a:off x="0" y="3167604"/>
            <a:ext cx="43891200" cy="4258585"/>
          </a:xfrm>
          <a:prstGeom prst="rect">
            <a:avLst/>
          </a:prstGeom>
          <a:solidFill>
            <a:srgbClr val="C1E3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69526" y="3524511"/>
            <a:ext cx="39635574" cy="24929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7800" dirty="0">
                <a:solidFill>
                  <a:srgbClr val="0055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the Process while Testing the Intervention: A Process Evaluation Protocol for the BREATHE Oxygen Therapy Randomized Controlled Trial in Kenya, Malawi, and Rwanda.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69526" y="6100609"/>
            <a:ext cx="40588074" cy="11695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400" b="1" dirty="0">
                <a:solidFill>
                  <a:srgbClr val="00558A"/>
                </a:solidFill>
                <a:latin typeface="+mn-lt"/>
              </a:rPr>
              <a:t>Tiara Calhoun, Lauren A.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Onofrey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Felix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Limbani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Valentine E.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Rambula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Mary B. Adam,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Ndaziona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 Peter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Kwanjo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 Banda,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Gahungu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 Blaise,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Gashame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 Dona Fabiola, MD, Stephen Gordon, Nancy Haff, Esther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Kageche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, Nelly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Kebeney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Julie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Lauffenburger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Peter Oduor, George Otieno, Innocent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Sulani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Theogene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Twagirumugabe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Uwamahoro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 Doris Lorette, Elisabeth </a:t>
            </a:r>
            <a:r>
              <a:rPr lang="en-US" sz="3400" b="1" dirty="0" err="1">
                <a:solidFill>
                  <a:srgbClr val="00558A"/>
                </a:solidFill>
                <a:latin typeface="+mn-lt"/>
              </a:rPr>
              <a:t>Riviello</a:t>
            </a:r>
            <a:r>
              <a:rPr lang="en-US" sz="3400" b="1" dirty="0">
                <a:solidFill>
                  <a:srgbClr val="00558A"/>
                </a:solidFill>
                <a:latin typeface="+mn-lt"/>
              </a:rPr>
              <a:t>, Jeanine Condo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B34B0B-6D5A-6140-92D1-84641B4026B3}"/>
              </a:ext>
            </a:extLst>
          </p:cNvPr>
          <p:cNvSpPr/>
          <p:nvPr/>
        </p:nvSpPr>
        <p:spPr>
          <a:xfrm>
            <a:off x="1169526" y="7934004"/>
            <a:ext cx="11708274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9A51E-C0FC-6A4A-AE7F-B8622F628CF6}"/>
              </a:ext>
            </a:extLst>
          </p:cNvPr>
          <p:cNvSpPr txBox="1"/>
          <p:nvPr/>
        </p:nvSpPr>
        <p:spPr>
          <a:xfrm>
            <a:off x="1484533" y="9193008"/>
            <a:ext cx="113932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While randomized controlled trials (RCTs) are the gold standard in clinical research, differences in implementation impact generalizability and reproducibility.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Process evaluation can inform RCT effectiveness results by describing the contextual factors, implementation factors, and causal mechanisms affecting outcomes.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This understanding allows for faster translation of trial results to clinical practice. 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F6E0ADBB-CE1B-2B43-A133-C419C0659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91" y="7971809"/>
            <a:ext cx="8961907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Background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76F4EA-6B1B-8545-BCF2-F88904BE017B}"/>
              </a:ext>
            </a:extLst>
          </p:cNvPr>
          <p:cNvSpPr/>
          <p:nvPr/>
        </p:nvSpPr>
        <p:spPr>
          <a:xfrm>
            <a:off x="14311431" y="7930270"/>
            <a:ext cx="15268338" cy="896848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5FD37AA2-40DF-304E-A5E1-6F6A7846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6306" y="8022064"/>
            <a:ext cx="8961907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Process evaluation design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45A8C0-6EA9-D047-ADE5-B8DCFB900E4A}"/>
              </a:ext>
            </a:extLst>
          </p:cNvPr>
          <p:cNvSpPr/>
          <p:nvPr/>
        </p:nvSpPr>
        <p:spPr>
          <a:xfrm>
            <a:off x="31448828" y="7922566"/>
            <a:ext cx="11272848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B927C740-5DED-964E-931E-A8AB366F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942" y="8017976"/>
            <a:ext cx="8961907" cy="15696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Limitations</a:t>
            </a:r>
          </a:p>
          <a:p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553BB1-0823-9E47-B0A5-04A3C467097A}"/>
              </a:ext>
            </a:extLst>
          </p:cNvPr>
          <p:cNvSpPr/>
          <p:nvPr/>
        </p:nvSpPr>
        <p:spPr>
          <a:xfrm>
            <a:off x="1169526" y="15250967"/>
            <a:ext cx="11708274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0A063-07A7-594C-B9DC-5B2765F1A24C}"/>
              </a:ext>
            </a:extLst>
          </p:cNvPr>
          <p:cNvSpPr txBox="1"/>
          <p:nvPr/>
        </p:nvSpPr>
        <p:spPr>
          <a:xfrm>
            <a:off x="1498391" y="16459200"/>
            <a:ext cx="113393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understand the implementation of a multicenter RCT at RCT-inexperienced hospitals in East Africa.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identify barriers and facilitators unique to these settings as well as adaptations em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ployed during the clinical trial to overcome barriers.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model for embedded process evaluation within an acute care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RCT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future researchers to employ. </a:t>
            </a:r>
          </a:p>
          <a:p>
            <a:endParaRPr lang="en-US" sz="2400" b="0" i="0" u="none" strike="noStrike" dirty="0">
              <a:solidFill>
                <a:srgbClr val="000000"/>
              </a:solidFill>
              <a:effectLst/>
              <a:latin typeface="opensans-regular-webfont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D24C6DD-1A0B-C64E-B718-479C21C7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91" y="15330753"/>
            <a:ext cx="8961907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Purpose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985AA2-22E2-9247-88D9-5C45E7F676E9}"/>
              </a:ext>
            </a:extLst>
          </p:cNvPr>
          <p:cNvSpPr/>
          <p:nvPr/>
        </p:nvSpPr>
        <p:spPr>
          <a:xfrm>
            <a:off x="1286986" y="21849983"/>
            <a:ext cx="11708274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CB696ED4-9F51-5349-A3AB-F408A4DB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533" y="21894157"/>
            <a:ext cx="8961907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Process evaluation design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364C81-B062-5944-81EC-284E3AD5B4F1}"/>
              </a:ext>
            </a:extLst>
          </p:cNvPr>
          <p:cNvSpPr/>
          <p:nvPr/>
        </p:nvSpPr>
        <p:spPr>
          <a:xfrm>
            <a:off x="31602547" y="24519348"/>
            <a:ext cx="11491097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bg1"/>
                </a:solidFill>
              </a:rPr>
              <a:t>  Contact &amp; Acknowledgements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25438614-1FDC-6449-90BD-BF754175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2496" y="23023020"/>
            <a:ext cx="8961908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Contact and Acknowledgements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69ABD32-4A63-E548-9729-BE66BA1BACC4}"/>
              </a:ext>
            </a:extLst>
          </p:cNvPr>
          <p:cNvSpPr/>
          <p:nvPr/>
        </p:nvSpPr>
        <p:spPr>
          <a:xfrm>
            <a:off x="31448827" y="17848377"/>
            <a:ext cx="11398578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33E8BE-1372-1841-9823-554D591FDC8C}"/>
              </a:ext>
            </a:extLst>
          </p:cNvPr>
          <p:cNvSpPr txBox="1"/>
          <p:nvPr/>
        </p:nvSpPr>
        <p:spPr>
          <a:xfrm>
            <a:off x="31448826" y="19128812"/>
            <a:ext cx="109578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Preliminary results are presented as poster number 3345 today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Full process evaluation will analyze team meetings, clinician interviews, patient/family interviews, and protocol adherence data through May 2025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Further work planned to understand how the RCT impacts clinical care generally at trial sites and how trial-related changes to clinical care are sustained</a:t>
            </a:r>
            <a:endParaRPr lang="en-US" sz="2400" dirty="0"/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56D7C750-F26B-4249-AC53-B1AA1B18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071" y="17897618"/>
            <a:ext cx="9413860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Future Directions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8FDF33-E360-8546-AC12-2D18C727D4FB}"/>
              </a:ext>
            </a:extLst>
          </p:cNvPr>
          <p:cNvSpPr txBox="1"/>
          <p:nvPr/>
        </p:nvSpPr>
        <p:spPr>
          <a:xfrm>
            <a:off x="31448826" y="9212432"/>
            <a:ext cx="107542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All study sites are academic referral hospitals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Analysis relies heavily on perspectives of study staff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Rapid coding method is employed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027B3-356F-F937-FDA7-6FDCAE19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11" y="277299"/>
            <a:ext cx="4473132" cy="2720054"/>
          </a:xfrm>
          <a:prstGeom prst="rect">
            <a:avLst/>
          </a:prstGeom>
        </p:spPr>
      </p:pic>
      <p:pic>
        <p:nvPicPr>
          <p:cNvPr id="7" name="Picture 6" descr="A red shield with a lion and books&#10;&#10;Description automatically generated">
            <a:extLst>
              <a:ext uri="{FF2B5EF4-FFF2-40B4-BE49-F238E27FC236}">
                <a16:creationId xmlns:a16="http://schemas.microsoft.com/office/drawing/2014/main" id="{052520D6-24B8-8E9A-4EE3-42B588FCA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3179" y="214012"/>
            <a:ext cx="2101860" cy="2720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5C986B-F073-9066-CAD5-6C9CC0BF9625}"/>
              </a:ext>
            </a:extLst>
          </p:cNvPr>
          <p:cNvSpPr txBox="1"/>
          <p:nvPr/>
        </p:nvSpPr>
        <p:spPr>
          <a:xfrm>
            <a:off x="31756367" y="25780478"/>
            <a:ext cx="11183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you have any questions or suggestions, please feel free to reach out to </a:t>
            </a:r>
            <a:r>
              <a:rPr lang="en-US" sz="3600" dirty="0">
                <a:hlinkClick r:id="rId5"/>
              </a:rPr>
              <a:t>tfcalhoun@mgb.org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This project is supported by the </a:t>
            </a:r>
            <a:r>
              <a:rPr lang="en-US" sz="3600" dirty="0" err="1"/>
              <a:t>Wellcome</a:t>
            </a:r>
            <a:r>
              <a:rPr lang="en-US" sz="3600" dirty="0"/>
              <a:t> Trust (Grant Number 222165/Z/20/Z) and the The Global Non-Communicable Diseases Research Training Program at Massachusetts General Hospital (T32HL166133)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CDC79E-48E6-EE66-43EE-AC613380A782}"/>
              </a:ext>
            </a:extLst>
          </p:cNvPr>
          <p:cNvSpPr/>
          <p:nvPr/>
        </p:nvSpPr>
        <p:spPr>
          <a:xfrm>
            <a:off x="31448828" y="11758991"/>
            <a:ext cx="11398577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 Clinical Implications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3B15EC-7A25-EEF2-CC7F-492CFA94C39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63575" y="335512"/>
            <a:ext cx="2747721" cy="2721509"/>
          </a:xfrm>
          <a:prstGeom prst="rect">
            <a:avLst/>
          </a:prstGeom>
        </p:spPr>
      </p:pic>
      <p:pic>
        <p:nvPicPr>
          <p:cNvPr id="15" name="Picture 14" descr="180px-University_of_Washington_Seal.png">
            <a:extLst>
              <a:ext uri="{FF2B5EF4-FFF2-40B4-BE49-F238E27FC236}">
                <a16:creationId xmlns:a16="http://schemas.microsoft.com/office/drawing/2014/main" id="{41797511-1D49-8AF3-4295-49D187D26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05100" y="503018"/>
            <a:ext cx="2288544" cy="2288544"/>
          </a:xfrm>
          <a:prstGeom prst="rect">
            <a:avLst/>
          </a:prstGeom>
        </p:spPr>
      </p:pic>
      <p:pic>
        <p:nvPicPr>
          <p:cNvPr id="17" name="Picture 8" descr="CHUK - The University Teaching Hospital of Kigali">
            <a:extLst>
              <a:ext uri="{FF2B5EF4-FFF2-40B4-BE49-F238E27FC236}">
                <a16:creationId xmlns:a16="http://schemas.microsoft.com/office/drawing/2014/main" id="{91FC2427-87DC-453D-026C-DBB27889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091" y="749147"/>
            <a:ext cx="4674440" cy="17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ome">
            <a:extLst>
              <a:ext uri="{FF2B5EF4-FFF2-40B4-BE49-F238E27FC236}">
                <a16:creationId xmlns:a16="http://schemas.microsoft.com/office/drawing/2014/main" id="{913E0B9A-CAC0-3FD3-94D9-62456A95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461" y="646063"/>
            <a:ext cx="482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IC KIJABE HOSPITAL | Department of Paediatrics &amp; Child Health">
            <a:extLst>
              <a:ext uri="{FF2B5EF4-FFF2-40B4-BE49-F238E27FC236}">
                <a16:creationId xmlns:a16="http://schemas.microsoft.com/office/drawing/2014/main" id="{2F1AF26A-0F5D-B67C-F322-0DCFDEE9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579" y="626221"/>
            <a:ext cx="43688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eneral View Nakuru Level 5 Hospital Editorial Stock Photo - Stock Image |  Shutterstock Editorial">
            <a:extLst>
              <a:ext uri="{FF2B5EF4-FFF2-40B4-BE49-F238E27FC236}">
                <a16:creationId xmlns:a16="http://schemas.microsoft.com/office/drawing/2014/main" id="{F049AA99-E743-DC12-C4C2-75DD3065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11090" r="9199" b="21728"/>
          <a:stretch/>
        </p:blipFill>
        <p:spPr bwMode="auto">
          <a:xfrm>
            <a:off x="28022009" y="617781"/>
            <a:ext cx="3734358" cy="2019968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close up of a license plate&#10;&#10;Description automatically generated">
            <a:extLst>
              <a:ext uri="{FF2B5EF4-FFF2-40B4-BE49-F238E27FC236}">
                <a16:creationId xmlns:a16="http://schemas.microsoft.com/office/drawing/2014/main" id="{5187B5E2-3E50-6C06-28EC-CA05E7F7EE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02614" y="500240"/>
            <a:ext cx="4086662" cy="2229088"/>
          </a:xfrm>
          <a:prstGeom prst="rect">
            <a:avLst/>
          </a:prstGeom>
        </p:spPr>
      </p:pic>
      <p:pic>
        <p:nvPicPr>
          <p:cNvPr id="26" name="Picture 25" descr="A blue triangle shaped object&#10;&#10;Description automatically generated">
            <a:extLst>
              <a:ext uri="{FF2B5EF4-FFF2-40B4-BE49-F238E27FC236}">
                <a16:creationId xmlns:a16="http://schemas.microsoft.com/office/drawing/2014/main" id="{5EEDEE50-3ECF-70FE-4692-791DE5BAA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3402" y="171863"/>
            <a:ext cx="2747722" cy="276579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35C2921-31C0-B5B6-1A6D-D7B7FC14CC27}"/>
              </a:ext>
            </a:extLst>
          </p:cNvPr>
          <p:cNvSpPr txBox="1"/>
          <p:nvPr/>
        </p:nvSpPr>
        <p:spPr>
          <a:xfrm>
            <a:off x="31448826" y="13023281"/>
            <a:ext cx="1093247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Provides a worked example for how to embed process evaluation within a clinical effectiveness trial.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Maximizes learning within RCT to speed adoption of interventions found to be effective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Helps stakeholders in similar resource-limited settings anticipate challenges implementing oxygen protocols, HFO, or a clinical trial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6AD27E-D809-78D3-FCA4-CF9FC5F5F8D9}"/>
              </a:ext>
            </a:extLst>
          </p:cNvPr>
          <p:cNvSpPr txBox="1"/>
          <p:nvPr/>
        </p:nvSpPr>
        <p:spPr>
          <a:xfrm>
            <a:off x="14696306" y="9238596"/>
            <a:ext cx="9184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Sample data matrix</a:t>
            </a:r>
          </a:p>
        </p:txBody>
      </p:sp>
      <p:pic>
        <p:nvPicPr>
          <p:cNvPr id="73" name="Picture 72" descr="A screenshot of a white grid&#10;&#10;Description automatically generated">
            <a:extLst>
              <a:ext uri="{FF2B5EF4-FFF2-40B4-BE49-F238E27FC236}">
                <a16:creationId xmlns:a16="http://schemas.microsoft.com/office/drawing/2014/main" id="{84CC299D-1D3B-12E3-9CED-1501BB25B8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 t="3482"/>
          <a:stretch/>
        </p:blipFill>
        <p:spPr>
          <a:xfrm>
            <a:off x="13510375" y="12031379"/>
            <a:ext cx="15933568" cy="689765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DB74712-6CDC-11BE-B878-FEB680E04057}"/>
              </a:ext>
            </a:extLst>
          </p:cNvPr>
          <p:cNvSpPr txBox="1"/>
          <p:nvPr/>
        </p:nvSpPr>
        <p:spPr>
          <a:xfrm>
            <a:off x="13510266" y="10291562"/>
            <a:ext cx="3099691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1. Group observations by CFIR domain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AEC5B3-2043-F75C-6AB5-304B1A6EA76B}"/>
              </a:ext>
            </a:extLst>
          </p:cNvPr>
          <p:cNvSpPr txBox="1"/>
          <p:nvPr/>
        </p:nvSpPr>
        <p:spPr>
          <a:xfrm>
            <a:off x="17476091" y="10413277"/>
            <a:ext cx="8458844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2. Capture barriers (-), facilitators (+), and adaptations longitudinally to observe impact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A93C06-68B2-FE37-C095-46707319D888}"/>
              </a:ext>
            </a:extLst>
          </p:cNvPr>
          <p:cNvSpPr txBox="1"/>
          <p:nvPr/>
        </p:nvSpPr>
        <p:spPr>
          <a:xfrm>
            <a:off x="27120819" y="12641018"/>
            <a:ext cx="3490622" cy="35394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3. Identify themes within domains; summarize relative contribution, valence and trajectory of each theme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E995375-D8A9-19FD-4687-963C5805D4CB}"/>
              </a:ext>
            </a:extLst>
          </p:cNvPr>
          <p:cNvCxnSpPr/>
          <p:nvPr/>
        </p:nvCxnSpPr>
        <p:spPr>
          <a:xfrm>
            <a:off x="19177259" y="11758991"/>
            <a:ext cx="4775200" cy="0"/>
          </a:xfrm>
          <a:prstGeom prst="straightConnector1">
            <a:avLst/>
          </a:prstGeom>
          <a:ln w="1206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DDA6CB7-A5E6-8EA4-EAF3-C778536D880E}"/>
              </a:ext>
            </a:extLst>
          </p:cNvPr>
          <p:cNvSpPr txBox="1"/>
          <p:nvPr/>
        </p:nvSpPr>
        <p:spPr>
          <a:xfrm>
            <a:off x="27120819" y="16870635"/>
            <a:ext cx="3490622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4. Compare between sites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A9826D-82CD-21E9-1323-310430CCF393}"/>
              </a:ext>
            </a:extLst>
          </p:cNvPr>
          <p:cNvCxnSpPr>
            <a:cxnSpLocks/>
          </p:cNvCxnSpPr>
          <p:nvPr/>
        </p:nvCxnSpPr>
        <p:spPr>
          <a:xfrm>
            <a:off x="28543826" y="16137603"/>
            <a:ext cx="36196" cy="730757"/>
          </a:xfrm>
          <a:prstGeom prst="straightConnector1">
            <a:avLst/>
          </a:prstGeom>
          <a:ln w="1206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B399141-CEA0-42CE-9A91-551B2D05E647}"/>
              </a:ext>
            </a:extLst>
          </p:cNvPr>
          <p:cNvSpPr txBox="1"/>
          <p:nvPr/>
        </p:nvSpPr>
        <p:spPr>
          <a:xfrm>
            <a:off x="14524896" y="19037302"/>
            <a:ext cx="476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Team meeting checklist</a:t>
            </a:r>
          </a:p>
        </p:txBody>
      </p:sp>
      <p:pic>
        <p:nvPicPr>
          <p:cNvPr id="18" name="Picture 17" descr="A diagram of a key questions&#10;&#10;Description automatically generated">
            <a:extLst>
              <a:ext uri="{FF2B5EF4-FFF2-40B4-BE49-F238E27FC236}">
                <a16:creationId xmlns:a16="http://schemas.microsoft.com/office/drawing/2014/main" id="{1DFE077D-1EDD-AB26-7629-94B5795E8C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7208" y="20329964"/>
            <a:ext cx="12123057" cy="11914936"/>
          </a:xfrm>
          <a:prstGeom prst="rect">
            <a:avLst/>
          </a:prstGeom>
        </p:spPr>
      </p:pic>
      <p:pic>
        <p:nvPicPr>
          <p:cNvPr id="94" name="Picture 93" descr="A checklist with black text&#10;&#10;Description automatically generated">
            <a:extLst>
              <a:ext uri="{FF2B5EF4-FFF2-40B4-BE49-F238E27FC236}">
                <a16:creationId xmlns:a16="http://schemas.microsoft.com/office/drawing/2014/main" id="{0CD385B6-8D99-CB26-B97B-C664015983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2178" y="19683633"/>
            <a:ext cx="4767524" cy="43327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D8E6874-C2D4-1F8F-9091-E464F5EA5B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86986" y="22779464"/>
            <a:ext cx="14704991" cy="9740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08E4D4-CE3C-4ADB-8BB3-20B078A43423}"/>
              </a:ext>
            </a:extLst>
          </p:cNvPr>
          <p:cNvSpPr/>
          <p:nvPr/>
        </p:nvSpPr>
        <p:spPr>
          <a:xfrm>
            <a:off x="9286935" y="30824061"/>
            <a:ext cx="6238377" cy="13136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Select quantitative data reviewed to complement qualitative findings and aid in cross-site comparisons</a:t>
            </a:r>
          </a:p>
        </p:txBody>
      </p:sp>
    </p:spTree>
    <p:extLst>
      <p:ext uri="{BB962C8B-B14F-4D97-AF65-F5344CB8AC3E}">
        <p14:creationId xmlns:p14="http://schemas.microsoft.com/office/powerpoint/2010/main" val="45729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42acc2-2b37-4904-bb86-4c18644d002b" xsi:nil="true"/>
    <lcf76f155ced4ddcb4097134ff3c332f xmlns="c76ad49b-f170-42df-90ed-c6fe8390a7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D82736352DD4E802A1A76AFDD1F7F" ma:contentTypeVersion="18" ma:contentTypeDescription="Create a new document." ma:contentTypeScope="" ma:versionID="2604676230fba27f426914026ebe1b37">
  <xsd:schema xmlns:xsd="http://www.w3.org/2001/XMLSchema" xmlns:xs="http://www.w3.org/2001/XMLSchema" xmlns:p="http://schemas.microsoft.com/office/2006/metadata/properties" xmlns:ns2="c76ad49b-f170-42df-90ed-c6fe8390a728" xmlns:ns3="ab42acc2-2b37-4904-bb86-4c18644d002b" targetNamespace="http://schemas.microsoft.com/office/2006/metadata/properties" ma:root="true" ma:fieldsID="e4f8623a78628dded41bcc1283251fbf" ns2:_="" ns3:_="">
    <xsd:import namespace="c76ad49b-f170-42df-90ed-c6fe8390a728"/>
    <xsd:import namespace="ab42acc2-2b37-4904-bb86-4c18644d0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d49b-f170-42df-90ed-c6fe8390a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60c9a04-0a06-4c47-89e2-9dbcedd85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2acc2-2b37-4904-bb86-4c18644d00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2e5c74-f441-4a5f-b2b1-393145c85dcf}" ma:internalName="TaxCatchAll" ma:showField="CatchAllData" ma:web="ab42acc2-2b37-4904-bb86-4c18644d00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28A6FF-26DF-4528-A95D-06EDC0075B97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b42acc2-2b37-4904-bb86-4c18644d002b"/>
    <ds:schemaRef ds:uri="c76ad49b-f170-42df-90ed-c6fe8390a72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9673B9-FD91-46D6-A273-0202BFCAB4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8FC057-62B3-4EEF-B9B2-30667E77E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ad49b-f170-42df-90ed-c6fe8390a728"/>
    <ds:schemaRef ds:uri="ab42acc2-2b37-4904-bb86-4c18644d0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9688</TotalTime>
  <Words>475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opensans-regular-webfont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Partners HealthCare System</dc:creator>
  <cp:lastModifiedBy>Joseph wainaina</cp:lastModifiedBy>
  <cp:revision>41</cp:revision>
  <dcterms:created xsi:type="dcterms:W3CDTF">2018-03-08T17:25:22Z</dcterms:created>
  <dcterms:modified xsi:type="dcterms:W3CDTF">2025-03-14T18:08:11Z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0x010100A05D82736352DD4E802A1A76AFDD1F7F</vt:lpwstr>
  </property>
  <property fmtid="{D5CDD505-2E9C-101B-9397-08002B2CF9AE}" pid="3" name="MediaServiceImageTags">
    <vt:lpwstr/>
  </property>
</Properties>
</file>