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A4DD"/>
    <a:srgbClr val="CBE7F0"/>
    <a:srgbClr val="CDEDEE"/>
    <a:srgbClr val="AEEFE9"/>
    <a:srgbClr val="A6E2D8"/>
    <a:srgbClr val="7DD5C6"/>
    <a:srgbClr val="2A9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6AB1EF-B851-0D46-B3B0-1984BFE25F4A}" v="109" dt="2025-03-13T13:40:24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915" autoAdjust="0"/>
    <p:restoredTop sz="95853"/>
  </p:normalViewPr>
  <p:slideViewPr>
    <p:cSldViewPr snapToGrid="0">
      <p:cViewPr>
        <p:scale>
          <a:sx n="66" d="100"/>
          <a:sy n="66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y Linley" userId="12c888cf-cba1-4439-89da-41d6152d522d" providerId="ADAL" clId="{4E6AB1EF-B851-0D46-B3B0-1984BFE25F4A}"/>
    <pc:docChg chg="custSel modSld">
      <pc:chgData name="Katy Linley" userId="12c888cf-cba1-4439-89da-41d6152d522d" providerId="ADAL" clId="{4E6AB1EF-B851-0D46-B3B0-1984BFE25F4A}" dt="2025-03-12T08:31:34.376" v="26" actId="20577"/>
      <pc:docMkLst>
        <pc:docMk/>
      </pc:docMkLst>
      <pc:sldChg chg="addSp delSp modSp mod">
        <pc:chgData name="Katy Linley" userId="12c888cf-cba1-4439-89da-41d6152d522d" providerId="ADAL" clId="{4E6AB1EF-B851-0D46-B3B0-1984BFE25F4A}" dt="2025-03-12T08:31:34.376" v="26" actId="20577"/>
        <pc:sldMkLst>
          <pc:docMk/>
          <pc:sldMk cId="3156662864" sldId="256"/>
        </pc:sldMkLst>
        <pc:spChg chg="mod">
          <ac:chgData name="Katy Linley" userId="12c888cf-cba1-4439-89da-41d6152d522d" providerId="ADAL" clId="{4E6AB1EF-B851-0D46-B3B0-1984BFE25F4A}" dt="2025-03-12T08:27:02.876" v="17" actId="113"/>
          <ac:spMkLst>
            <pc:docMk/>
            <pc:sldMk cId="3156662864" sldId="256"/>
            <ac:spMk id="2" creationId="{C624515B-FED5-AC1A-44CE-D7C40B799F93}"/>
          </ac:spMkLst>
        </pc:spChg>
        <pc:spChg chg="add del mod">
          <ac:chgData name="Katy Linley" userId="12c888cf-cba1-4439-89da-41d6152d522d" providerId="ADAL" clId="{4E6AB1EF-B851-0D46-B3B0-1984BFE25F4A}" dt="2025-03-12T08:25:19.358" v="5" actId="478"/>
          <ac:spMkLst>
            <pc:docMk/>
            <pc:sldMk cId="3156662864" sldId="256"/>
            <ac:spMk id="5" creationId="{FF048D24-AD24-5196-0700-500EBB606156}"/>
          </ac:spMkLst>
        </pc:spChg>
        <pc:spChg chg="mod">
          <ac:chgData name="Katy Linley" userId="12c888cf-cba1-4439-89da-41d6152d522d" providerId="ADAL" clId="{4E6AB1EF-B851-0D46-B3B0-1984BFE25F4A}" dt="2025-03-12T08:31:27.544" v="24" actId="115"/>
          <ac:spMkLst>
            <pc:docMk/>
            <pc:sldMk cId="3156662864" sldId="256"/>
            <ac:spMk id="8" creationId="{ACAC84FC-8530-E7BF-81CC-907D5CC2690D}"/>
          </ac:spMkLst>
        </pc:spChg>
        <pc:spChg chg="mod">
          <ac:chgData name="Katy Linley" userId="12c888cf-cba1-4439-89da-41d6152d522d" providerId="ADAL" clId="{4E6AB1EF-B851-0D46-B3B0-1984BFE25F4A}" dt="2025-03-12T08:31:34.376" v="26" actId="20577"/>
          <ac:spMkLst>
            <pc:docMk/>
            <pc:sldMk cId="3156662864" sldId="256"/>
            <ac:spMk id="119" creationId="{3FC1E280-5320-CE05-7102-A79715044C4A}"/>
          </ac:spMkLst>
        </pc:spChg>
        <pc:picChg chg="add del mod">
          <ac:chgData name="Katy Linley" userId="12c888cf-cba1-4439-89da-41d6152d522d" providerId="ADAL" clId="{4E6AB1EF-B851-0D46-B3B0-1984BFE25F4A}" dt="2025-03-12T08:25:19.358" v="5" actId="478"/>
          <ac:picMkLst>
            <pc:docMk/>
            <pc:sldMk cId="3156662864" sldId="256"/>
            <ac:picMk id="3" creationId="{D38ADB0E-F43C-BE41-298D-F850038E2D9D}"/>
          </ac:picMkLst>
        </pc:picChg>
        <pc:picChg chg="mod">
          <ac:chgData name="Katy Linley" userId="12c888cf-cba1-4439-89da-41d6152d522d" providerId="ADAL" clId="{4E6AB1EF-B851-0D46-B3B0-1984BFE25F4A}" dt="2025-03-12T08:24:13.238" v="0" actId="1076"/>
          <ac:picMkLst>
            <pc:docMk/>
            <pc:sldMk cId="3156662864" sldId="256"/>
            <ac:picMk id="26" creationId="{6FB70DC3-A728-553B-131F-D5300EADA17E}"/>
          </ac:picMkLst>
        </pc:picChg>
        <pc:picChg chg="add del mod">
          <ac:chgData name="Katy Linley" userId="12c888cf-cba1-4439-89da-41d6152d522d" providerId="ADAL" clId="{4E6AB1EF-B851-0D46-B3B0-1984BFE25F4A}" dt="2025-03-12T08:26:51.482" v="16" actId="478"/>
          <ac:picMkLst>
            <pc:docMk/>
            <pc:sldMk cId="3156662864" sldId="256"/>
            <ac:picMk id="1026" creationId="{94247A51-F44F-9AE4-9332-5FEEC440853D}"/>
          </ac:picMkLst>
        </pc:picChg>
      </pc:sldChg>
    </pc:docChg>
  </pc:docChgLst>
  <pc:docChgLst>
    <pc:chgData name="Linley, Katy" userId="12c888cf-cba1-4439-89da-41d6152d522d" providerId="ADAL" clId="{4E6AB1EF-B851-0D46-B3B0-1984BFE25F4A}"/>
    <pc:docChg chg="undo custSel modSld">
      <pc:chgData name="Linley, Katy" userId="12c888cf-cba1-4439-89da-41d6152d522d" providerId="ADAL" clId="{4E6AB1EF-B851-0D46-B3B0-1984BFE25F4A}" dt="2025-03-13T13:43:07.699" v="2276" actId="1076"/>
      <pc:docMkLst>
        <pc:docMk/>
      </pc:docMkLst>
      <pc:sldChg chg="addSp delSp modSp mod setBg">
        <pc:chgData name="Linley, Katy" userId="12c888cf-cba1-4439-89da-41d6152d522d" providerId="ADAL" clId="{4E6AB1EF-B851-0D46-B3B0-1984BFE25F4A}" dt="2025-03-13T13:43:07.699" v="2276" actId="1076"/>
        <pc:sldMkLst>
          <pc:docMk/>
          <pc:sldMk cId="3156662864" sldId="256"/>
        </pc:sldMkLst>
        <pc:spChg chg="mod">
          <ac:chgData name="Linley, Katy" userId="12c888cf-cba1-4439-89da-41d6152d522d" providerId="ADAL" clId="{4E6AB1EF-B851-0D46-B3B0-1984BFE25F4A}" dt="2025-03-13T13:43:07.699" v="2276" actId="1076"/>
          <ac:spMkLst>
            <pc:docMk/>
            <pc:sldMk cId="3156662864" sldId="256"/>
            <ac:spMk id="2" creationId="{C624515B-FED5-AC1A-44CE-D7C40B799F93}"/>
          </ac:spMkLst>
        </pc:spChg>
        <pc:spChg chg="del mod">
          <ac:chgData name="Linley, Katy" userId="12c888cf-cba1-4439-89da-41d6152d522d" providerId="ADAL" clId="{4E6AB1EF-B851-0D46-B3B0-1984BFE25F4A}" dt="2025-03-13T10:55:46.307" v="1960" actId="478"/>
          <ac:spMkLst>
            <pc:docMk/>
            <pc:sldMk cId="3156662864" sldId="256"/>
            <ac:spMk id="8" creationId="{ACAC84FC-8530-E7BF-81CC-907D5CC2690D}"/>
          </ac:spMkLst>
        </pc:spChg>
        <pc:spChg chg="mod">
          <ac:chgData name="Linley, Katy" userId="12c888cf-cba1-4439-89da-41d6152d522d" providerId="ADAL" clId="{4E6AB1EF-B851-0D46-B3B0-1984BFE25F4A}" dt="2025-03-13T13:41:11.547" v="2240" actId="255"/>
          <ac:spMkLst>
            <pc:docMk/>
            <pc:sldMk cId="3156662864" sldId="256"/>
            <ac:spMk id="33" creationId="{25C44C1E-C04E-649B-F40D-E6CE7F1DD896}"/>
          </ac:spMkLst>
        </pc:spChg>
        <pc:spChg chg="mod">
          <ac:chgData name="Linley, Katy" userId="12c888cf-cba1-4439-89da-41d6152d522d" providerId="ADAL" clId="{4E6AB1EF-B851-0D46-B3B0-1984BFE25F4A}" dt="2025-03-13T11:06:12.508" v="2147" actId="1076"/>
          <ac:spMkLst>
            <pc:docMk/>
            <pc:sldMk cId="3156662864" sldId="256"/>
            <ac:spMk id="40" creationId="{7164C8B2-551F-7BD2-9F92-72905B55F15D}"/>
          </ac:spMkLst>
        </pc:spChg>
        <pc:spChg chg="del mod">
          <ac:chgData name="Linley, Katy" userId="12c888cf-cba1-4439-89da-41d6152d522d" providerId="ADAL" clId="{4E6AB1EF-B851-0D46-B3B0-1984BFE25F4A}" dt="2025-03-13T10:45:54.300" v="1665" actId="478"/>
          <ac:spMkLst>
            <pc:docMk/>
            <pc:sldMk cId="3156662864" sldId="256"/>
            <ac:spMk id="41" creationId="{66735685-63C0-CB98-E215-973DAF90E9E5}"/>
          </ac:spMkLst>
        </pc:spChg>
        <pc:spChg chg="del">
          <ac:chgData name="Linley, Katy" userId="12c888cf-cba1-4439-89da-41d6152d522d" providerId="ADAL" clId="{4E6AB1EF-B851-0D46-B3B0-1984BFE25F4A}" dt="2025-03-13T10:46:56.333" v="1705" actId="478"/>
          <ac:spMkLst>
            <pc:docMk/>
            <pc:sldMk cId="3156662864" sldId="256"/>
            <ac:spMk id="42" creationId="{6A3527D1-0316-E1BB-91B7-232D31EC3690}"/>
          </ac:spMkLst>
        </pc:spChg>
        <pc:spChg chg="del">
          <ac:chgData name="Linley, Katy" userId="12c888cf-cba1-4439-89da-41d6152d522d" providerId="ADAL" clId="{4E6AB1EF-B851-0D46-B3B0-1984BFE25F4A}" dt="2025-03-13T10:46:24.963" v="1681" actId="478"/>
          <ac:spMkLst>
            <pc:docMk/>
            <pc:sldMk cId="3156662864" sldId="256"/>
            <ac:spMk id="43" creationId="{01606D00-49AC-50CE-78C0-3A385B03E45B}"/>
          </ac:spMkLst>
        </pc:spChg>
        <pc:spChg chg="del mod">
          <ac:chgData name="Linley, Katy" userId="12c888cf-cba1-4439-89da-41d6152d522d" providerId="ADAL" clId="{4E6AB1EF-B851-0D46-B3B0-1984BFE25F4A}" dt="2025-03-13T10:46:42.070" v="1693" actId="478"/>
          <ac:spMkLst>
            <pc:docMk/>
            <pc:sldMk cId="3156662864" sldId="256"/>
            <ac:spMk id="50" creationId="{DA22A60D-C2D3-2A7A-15B5-28922471EC00}"/>
          </ac:spMkLst>
        </pc:spChg>
        <pc:spChg chg="del">
          <ac:chgData name="Linley, Katy" userId="12c888cf-cba1-4439-89da-41d6152d522d" providerId="ADAL" clId="{4E6AB1EF-B851-0D46-B3B0-1984BFE25F4A}" dt="2025-03-13T10:47:16.620" v="1724" actId="478"/>
          <ac:spMkLst>
            <pc:docMk/>
            <pc:sldMk cId="3156662864" sldId="256"/>
            <ac:spMk id="116" creationId="{A4AB6EA6-FAEB-4148-36BD-D99BD81835F2}"/>
          </ac:spMkLst>
        </pc:spChg>
        <pc:spChg chg="mod">
          <ac:chgData name="Linley, Katy" userId="12c888cf-cba1-4439-89da-41d6152d522d" providerId="ADAL" clId="{4E6AB1EF-B851-0D46-B3B0-1984BFE25F4A}" dt="2025-03-13T13:40:07.794" v="2209" actId="1037"/>
          <ac:spMkLst>
            <pc:docMk/>
            <pc:sldMk cId="3156662864" sldId="256"/>
            <ac:spMk id="119" creationId="{3FC1E280-5320-CE05-7102-A79715044C4A}"/>
          </ac:spMkLst>
        </pc:spChg>
        <pc:spChg chg="mod">
          <ac:chgData name="Linley, Katy" userId="12c888cf-cba1-4439-89da-41d6152d522d" providerId="ADAL" clId="{4E6AB1EF-B851-0D46-B3B0-1984BFE25F4A}" dt="2025-03-13T13:42:41.208" v="2275" actId="404"/>
          <ac:spMkLst>
            <pc:docMk/>
            <pc:sldMk cId="3156662864" sldId="256"/>
            <ac:spMk id="123" creationId="{D2F75660-21EB-712D-E4BD-FEB01E156AB9}"/>
          </ac:spMkLst>
        </pc:spChg>
        <pc:picChg chg="mod">
          <ac:chgData name="Linley, Katy" userId="12c888cf-cba1-4439-89da-41d6152d522d" providerId="ADAL" clId="{4E6AB1EF-B851-0D46-B3B0-1984BFE25F4A}" dt="2025-03-13T11:06:20.607" v="2148" actId="1076"/>
          <ac:picMkLst>
            <pc:docMk/>
            <pc:sldMk cId="3156662864" sldId="256"/>
            <ac:picMk id="4" creationId="{00000000-0000-0000-0000-000000000000}"/>
          </ac:picMkLst>
        </pc:picChg>
        <pc:picChg chg="add mod modCrop">
          <ac:chgData name="Linley, Katy" userId="12c888cf-cba1-4439-89da-41d6152d522d" providerId="ADAL" clId="{4E6AB1EF-B851-0D46-B3B0-1984BFE25F4A}" dt="2025-03-13T13:40:34.788" v="2234" actId="1038"/>
          <ac:picMkLst>
            <pc:docMk/>
            <pc:sldMk cId="3156662864" sldId="256"/>
            <ac:picMk id="5" creationId="{9A63BA91-FEDE-BC11-3DEF-4EB99103877E}"/>
          </ac:picMkLst>
        </pc:picChg>
        <pc:picChg chg="mod">
          <ac:chgData name="Linley, Katy" userId="12c888cf-cba1-4439-89da-41d6152d522d" providerId="ADAL" clId="{4E6AB1EF-B851-0D46-B3B0-1984BFE25F4A}" dt="2025-03-13T10:59:14.411" v="2050" actId="1076"/>
          <ac:picMkLst>
            <pc:docMk/>
            <pc:sldMk cId="3156662864" sldId="256"/>
            <ac:picMk id="16" creationId="{2A620766-18C9-6DE0-EA47-BE2EA71B59FA}"/>
          </ac:picMkLst>
        </pc:picChg>
        <pc:picChg chg="mod">
          <ac:chgData name="Linley, Katy" userId="12c888cf-cba1-4439-89da-41d6152d522d" providerId="ADAL" clId="{4E6AB1EF-B851-0D46-B3B0-1984BFE25F4A}" dt="2025-03-13T13:39:01.424" v="2183" actId="1036"/>
          <ac:picMkLst>
            <pc:docMk/>
            <pc:sldMk cId="3156662864" sldId="256"/>
            <ac:picMk id="19" creationId="{F44B1FB8-2043-7C32-25F0-B7757E3FEFE2}"/>
          </ac:picMkLst>
        </pc:picChg>
        <pc:picChg chg="mod">
          <ac:chgData name="Linley, Katy" userId="12c888cf-cba1-4439-89da-41d6152d522d" providerId="ADAL" clId="{4E6AB1EF-B851-0D46-B3B0-1984BFE25F4A}" dt="2025-03-13T13:39:01.424" v="2183" actId="1036"/>
          <ac:picMkLst>
            <pc:docMk/>
            <pc:sldMk cId="3156662864" sldId="256"/>
            <ac:picMk id="20" creationId="{34C15DC5-9612-6082-C66D-F8076E123C9C}"/>
          </ac:picMkLst>
        </pc:picChg>
        <pc:picChg chg="mod">
          <ac:chgData name="Linley, Katy" userId="12c888cf-cba1-4439-89da-41d6152d522d" providerId="ADAL" clId="{4E6AB1EF-B851-0D46-B3B0-1984BFE25F4A}" dt="2025-03-13T13:39:01.424" v="2183" actId="1036"/>
          <ac:picMkLst>
            <pc:docMk/>
            <pc:sldMk cId="3156662864" sldId="256"/>
            <ac:picMk id="22" creationId="{EF79DF6E-0A83-1AA7-46F4-68F314E7CF33}"/>
          </ac:picMkLst>
        </pc:picChg>
        <pc:picChg chg="mod">
          <ac:chgData name="Linley, Katy" userId="12c888cf-cba1-4439-89da-41d6152d522d" providerId="ADAL" clId="{4E6AB1EF-B851-0D46-B3B0-1984BFE25F4A}" dt="2025-03-13T13:40:49.628" v="2235" actId="1076"/>
          <ac:picMkLst>
            <pc:docMk/>
            <pc:sldMk cId="3156662864" sldId="256"/>
            <ac:picMk id="23" creationId="{94204100-6C47-7543-5252-CABBF9C9B8BF}"/>
          </ac:picMkLst>
        </pc:picChg>
        <pc:picChg chg="mod">
          <ac:chgData name="Linley, Katy" userId="12c888cf-cba1-4439-89da-41d6152d522d" providerId="ADAL" clId="{4E6AB1EF-B851-0D46-B3B0-1984BFE25F4A}" dt="2025-03-13T13:40:56.163" v="2236" actId="1076"/>
          <ac:picMkLst>
            <pc:docMk/>
            <pc:sldMk cId="3156662864" sldId="256"/>
            <ac:picMk id="24" creationId="{21893B20-6B52-2B36-DC6C-B7AC54DCCB11}"/>
          </ac:picMkLst>
        </pc:picChg>
        <pc:picChg chg="mod">
          <ac:chgData name="Linley, Katy" userId="12c888cf-cba1-4439-89da-41d6152d522d" providerId="ADAL" clId="{4E6AB1EF-B851-0D46-B3B0-1984BFE25F4A}" dt="2025-03-13T13:41:03.828" v="2237" actId="1076"/>
          <ac:picMkLst>
            <pc:docMk/>
            <pc:sldMk cId="3156662864" sldId="256"/>
            <ac:picMk id="26" creationId="{6FB70DC3-A728-553B-131F-D5300EADA17E}"/>
          </ac:picMkLst>
        </pc:picChg>
        <pc:picChg chg="mod">
          <ac:chgData name="Linley, Katy" userId="12c888cf-cba1-4439-89da-41d6152d522d" providerId="ADAL" clId="{4E6AB1EF-B851-0D46-B3B0-1984BFE25F4A}" dt="2025-03-13T11:04:38.703" v="2131" actId="1076"/>
          <ac:picMkLst>
            <pc:docMk/>
            <pc:sldMk cId="3156662864" sldId="256"/>
            <ac:picMk id="28" creationId="{812DE172-9D22-4554-84CE-6FFD4851E771}"/>
          </ac:picMkLst>
        </pc:picChg>
        <pc:cxnChg chg="add mod">
          <ac:chgData name="Linley, Katy" userId="12c888cf-cba1-4439-89da-41d6152d522d" providerId="ADAL" clId="{4E6AB1EF-B851-0D46-B3B0-1984BFE25F4A}" dt="2025-03-13T13:41:28.337" v="2242" actId="14100"/>
          <ac:cxnSpMkLst>
            <pc:docMk/>
            <pc:sldMk cId="3156662864" sldId="256"/>
            <ac:cxnSpMk id="7" creationId="{86ED4396-7A89-3FE5-921F-B759C243380B}"/>
          </ac:cxnSpMkLst>
        </pc:cxnChg>
        <pc:cxnChg chg="add mod">
          <ac:chgData name="Linley, Katy" userId="12c888cf-cba1-4439-89da-41d6152d522d" providerId="ADAL" clId="{4E6AB1EF-B851-0D46-B3B0-1984BFE25F4A}" dt="2025-03-13T13:41:34.046" v="2243" actId="14100"/>
          <ac:cxnSpMkLst>
            <pc:docMk/>
            <pc:sldMk cId="3156662864" sldId="256"/>
            <ac:cxnSpMk id="9" creationId="{DEFAF6CC-42C1-C907-71CC-33454056A213}"/>
          </ac:cxnSpMkLst>
        </pc:cxnChg>
        <pc:cxnChg chg="add mod">
          <ac:chgData name="Linley, Katy" userId="12c888cf-cba1-4439-89da-41d6152d522d" providerId="ADAL" clId="{4E6AB1EF-B851-0D46-B3B0-1984BFE25F4A}" dt="2025-03-13T13:41:38.742" v="2244" actId="14100"/>
          <ac:cxnSpMkLst>
            <pc:docMk/>
            <pc:sldMk cId="3156662864" sldId="256"/>
            <ac:cxnSpMk id="10" creationId="{3477FE9D-07F7-8069-8E94-A7375FA15345}"/>
          </ac:cxnSpMkLst>
        </pc:cxnChg>
      </pc:sldChg>
    </pc:docChg>
  </pc:docChgLst>
</pc:chgInfo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050" dirty="0"/>
              <a:t>Staff reasons FOR doing cervical cancer screening</a:t>
            </a:r>
          </a:p>
        </c:rich>
      </c:tx>
      <c:layout>
        <c:manualLayout>
          <c:xMode val="edge"/>
          <c:yMode val="edge"/>
          <c:x val="0.18871587850826604"/>
          <c:y val="2.11301291516752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087605895232034"/>
          <c:y val="3.2695187350464824E-2"/>
          <c:w val="0.82632048506721523"/>
          <c:h val="0.3904709109254027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Sheet2!$A$3:$A$9</c:f>
              <c:strCache>
                <c:ptCount val="7"/>
                <c:pt idx="0">
                  <c:v>Concern about my health</c:v>
                </c:pt>
                <c:pt idx="1">
                  <c:v>Doctors recommendation</c:v>
                </c:pt>
                <c:pt idx="2">
                  <c:v>Family history of cervical cancer</c:v>
                </c:pt>
                <c:pt idx="3">
                  <c:v>Friend or collegue recommendation</c:v>
                </c:pt>
                <c:pt idx="4">
                  <c:v>Free screening</c:v>
                </c:pt>
                <c:pt idx="5">
                  <c:v>During family planning</c:v>
                </c:pt>
                <c:pt idx="6">
                  <c:v>Routine screening</c:v>
                </c:pt>
              </c:strCache>
            </c:strRef>
          </c:cat>
          <c:val>
            <c:numRef>
              <c:f>Sheet2!$B$3:$B$9</c:f>
              <c:numCache>
                <c:formatCode>General</c:formatCode>
                <c:ptCount val="7"/>
                <c:pt idx="0">
                  <c:v>16</c:v>
                </c:pt>
                <c:pt idx="1">
                  <c:v>5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BD-4888-974F-21A05C85FB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1608128"/>
        <c:axId val="271608520"/>
      </c:barChart>
      <c:catAx>
        <c:axId val="27160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608520"/>
        <c:crosses val="autoZero"/>
        <c:auto val="1"/>
        <c:lblAlgn val="ctr"/>
        <c:lblOffset val="100"/>
        <c:noMultiLvlLbl val="0"/>
      </c:catAx>
      <c:valAx>
        <c:axId val="271608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60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 dirty="0"/>
              <a:t>Staff reasons for NOT doing cervical cancer screening</a:t>
            </a:r>
          </a:p>
        </c:rich>
      </c:tx>
      <c:layout>
        <c:manualLayout>
          <c:xMode val="edge"/>
          <c:yMode val="edge"/>
          <c:x val="0.13440200699798285"/>
          <c:y val="3.93182362313934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904879773605811"/>
          <c:y val="0.21131264430446281"/>
          <c:w val="0.82703674293009766"/>
          <c:h val="0.32442188777068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Sheet1!$B$1:$B$3</c:f>
              <c:strCache>
                <c:ptCount val="3"/>
                <c:pt idx="0">
                  <c:v>Staff sampled on reasons for not screening</c:v>
                </c:pt>
                <c:pt idx="2">
                  <c:v>Number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Sheet1!$A$4:$A$9</c:f>
              <c:strCache>
                <c:ptCount val="6"/>
                <c:pt idx="0">
                  <c:v>Fear or anxiety of the procedure</c:v>
                </c:pt>
                <c:pt idx="1">
                  <c:v>fear of outcome</c:v>
                </c:pt>
                <c:pt idx="2">
                  <c:v>not recommended by my doctor</c:v>
                </c:pt>
                <c:pt idx="3">
                  <c:v>lack of access to facility</c:v>
                </c:pt>
                <c:pt idx="4">
                  <c:v>not sexually active</c:v>
                </c:pt>
                <c:pt idx="5">
                  <c:v>lack of awareness</c:v>
                </c:pt>
              </c:strCache>
            </c:strRef>
          </c:cat>
          <c:val>
            <c:numRef>
              <c:f>Sheet1!$B$4:$B$9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39-467E-81BE-15427FD4E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71609696"/>
        <c:axId val="271610088"/>
      </c:barChart>
      <c:catAx>
        <c:axId val="27160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610088"/>
        <c:crosses val="autoZero"/>
        <c:auto val="1"/>
        <c:lblAlgn val="ctr"/>
        <c:lblOffset val="100"/>
        <c:noMultiLvlLbl val="0"/>
      </c:catAx>
      <c:valAx>
        <c:axId val="271610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60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4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22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8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16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43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9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78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62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09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78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9F12-4A09-4FD6-B63E-E9140DE3C94E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DF737-CE38-4A5C-B215-710641193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6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11" Type="http://schemas.openxmlformats.org/officeDocument/2006/relationships/chart" Target="../charts/chart3.xml"/><Relationship Id="rId5" Type="http://schemas.openxmlformats.org/officeDocument/2006/relationships/image" Target="../media/image4.jpeg"/><Relationship Id="rId15" Type="http://schemas.openxmlformats.org/officeDocument/2006/relationships/image" Target="../media/image11.png"/><Relationship Id="rId10" Type="http://schemas.openxmlformats.org/officeDocument/2006/relationships/chart" Target="../charts/chart2.xml"/><Relationship Id="rId4" Type="http://schemas.openxmlformats.org/officeDocument/2006/relationships/image" Target="../media/image3.jpeg"/><Relationship Id="rId9" Type="http://schemas.openxmlformats.org/officeDocument/2006/relationships/image" Target="../media/image7.jpe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000">
              <a:srgbClr val="CBE7F0"/>
            </a:gs>
            <a:gs pos="25000">
              <a:srgbClr val="EDF1F9"/>
            </a:gs>
            <a:gs pos="4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Box 118">
            <a:extLst>
              <a:ext uri="{FF2B5EF4-FFF2-40B4-BE49-F238E27FC236}">
                <a16:creationId xmlns:a16="http://schemas.microsoft.com/office/drawing/2014/main" id="{3FC1E280-5320-CE05-7102-A79715044C4A}"/>
              </a:ext>
            </a:extLst>
          </p:cNvPr>
          <p:cNvSpPr txBox="1"/>
          <p:nvPr/>
        </p:nvSpPr>
        <p:spPr>
          <a:xfrm>
            <a:off x="7759724" y="1116344"/>
            <a:ext cx="3136976" cy="2492990"/>
          </a:xfrm>
          <a:prstGeom prst="rect">
            <a:avLst/>
          </a:prstGeom>
          <a:noFill/>
          <a:ln w="44450">
            <a:noFill/>
          </a:ln>
          <a:effectLst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GB" sz="1600" b="1" dirty="0" smtClean="0">
                <a:solidFill>
                  <a:srgbClr val="11A4DD"/>
                </a:solidFill>
                <a:latin typeface="Poppins SemiBold"/>
                <a:ea typeface="Calibri" panose="020F0502020204030204" pitchFamily="34" charset="0"/>
                <a:cs typeface="Calibri" panose="020F0502020204030204" pitchFamily="34" charset="0"/>
              </a:rPr>
              <a:t>Current </a:t>
            </a:r>
            <a:r>
              <a:rPr lang="en-GB" sz="1600" b="1" dirty="0">
                <a:solidFill>
                  <a:srgbClr val="11A4DD"/>
                </a:solidFill>
                <a:latin typeface="Poppins SemiBold"/>
                <a:ea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US" sz="1600" dirty="0"/>
          </a:p>
          <a:p>
            <a:r>
              <a:rPr lang="en-US" sz="1400" dirty="0"/>
              <a:t>The main issue identified from both patients and staff </a:t>
            </a:r>
            <a:r>
              <a:rPr lang="en-US" sz="1400" dirty="0" smtClean="0"/>
              <a:t>was </a:t>
            </a:r>
            <a:r>
              <a:rPr lang="en-US" sz="1400" dirty="0"/>
              <a:t>lack of awareness and fear of the procedure or fear of the outcome. We initially thought that cost was a big barrier but this turned out not to be the case (see </a:t>
            </a:r>
            <a:r>
              <a:rPr lang="en-US" sz="1400" dirty="0" err="1"/>
              <a:t>pareto</a:t>
            </a:r>
            <a:r>
              <a:rPr lang="en-US" sz="1400" dirty="0"/>
              <a:t> charts). </a:t>
            </a:r>
          </a:p>
          <a:p>
            <a:endParaRPr lang="en-US" sz="1400" dirty="0"/>
          </a:p>
          <a:p>
            <a:r>
              <a:rPr lang="en-US" sz="1400" dirty="0"/>
              <a:t>Systemic issues were also illuminated that make it difficult to access screening </a:t>
            </a:r>
            <a:r>
              <a:rPr lang="en-US" sz="1400" dirty="0" smtClean="0"/>
              <a:t>procedures </a:t>
            </a:r>
            <a:r>
              <a:rPr lang="en-US" sz="1400" dirty="0"/>
              <a:t>(see process </a:t>
            </a:r>
            <a:r>
              <a:rPr lang="en-US" sz="1400" dirty="0" smtClean="0"/>
              <a:t>map). </a:t>
            </a:r>
            <a:endParaRPr lang="en-GB" sz="1400" dirty="0" smtClean="0"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24515B-FED5-AC1A-44CE-D7C40B799F93}"/>
              </a:ext>
            </a:extLst>
          </p:cNvPr>
          <p:cNvSpPr txBox="1"/>
          <p:nvPr/>
        </p:nvSpPr>
        <p:spPr>
          <a:xfrm>
            <a:off x="400430" y="1116344"/>
            <a:ext cx="338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1600" b="1" dirty="0">
                <a:solidFill>
                  <a:srgbClr val="11A4DD"/>
                </a:solidFill>
                <a:latin typeface="Poppins SemiBold" pitchFamily="2" charset="77"/>
                <a:cs typeface="Poppins SemiBold" pitchFamily="2" charset="77"/>
              </a:rPr>
              <a:t>Background</a:t>
            </a:r>
          </a:p>
          <a:p>
            <a:pPr>
              <a:buClr>
                <a:schemeClr val="accent1"/>
              </a:buClr>
            </a:pPr>
            <a:r>
              <a:rPr lang="en-US" sz="1400" dirty="0" smtClean="0"/>
              <a:t>Cervical cancer is a highly preventable disease though HPV vaccination </a:t>
            </a:r>
            <a:r>
              <a:rPr lang="en-US" sz="1400" dirty="0"/>
              <a:t>and </a:t>
            </a:r>
            <a:r>
              <a:rPr lang="en-US" sz="1400" dirty="0" smtClean="0"/>
              <a:t>cheap and effective screening methods. </a:t>
            </a:r>
            <a:r>
              <a:rPr lang="en-US" sz="1400" dirty="0"/>
              <a:t>T</a:t>
            </a:r>
            <a:r>
              <a:rPr lang="en-US" sz="1400" dirty="0" smtClean="0"/>
              <a:t>here are </a:t>
            </a:r>
            <a:r>
              <a:rPr lang="en-US" sz="1400" dirty="0"/>
              <a:t>low cervical cancer screening numbers in </a:t>
            </a:r>
            <a:r>
              <a:rPr lang="en-US" sz="1400" dirty="0" err="1"/>
              <a:t>Kijabe</a:t>
            </a:r>
            <a:r>
              <a:rPr lang="en-US" sz="1400" dirty="0"/>
              <a:t> despite available resources and trained personnel. </a:t>
            </a:r>
            <a:r>
              <a:rPr lang="en-US" sz="1400" dirty="0" smtClean="0"/>
              <a:t>Cervical cancer is </a:t>
            </a:r>
            <a:r>
              <a:rPr lang="en-US" sz="1400" dirty="0"/>
              <a:t>the most common cancer in women </a:t>
            </a:r>
            <a:r>
              <a:rPr lang="en-US" sz="1400" dirty="0" smtClean="0"/>
              <a:t>globally with the highest </a:t>
            </a:r>
            <a:r>
              <a:rPr lang="en-US" sz="1400" dirty="0"/>
              <a:t>rates of incidence and </a:t>
            </a:r>
            <a:r>
              <a:rPr lang="en-US" sz="1400" dirty="0" smtClean="0"/>
              <a:t>mortality </a:t>
            </a:r>
            <a:r>
              <a:rPr lang="en-US" sz="1400" dirty="0"/>
              <a:t>in LMIC. In 2023 Kenya reported 5236 new diagnoses and 3211 deaths from the </a:t>
            </a:r>
            <a:r>
              <a:rPr lang="en-US" sz="1400" dirty="0" smtClean="0"/>
              <a:t>disease.</a:t>
            </a:r>
            <a:r>
              <a:rPr lang="en-US" sz="1400" baseline="30000" dirty="0" smtClean="0"/>
              <a:t>1</a:t>
            </a:r>
            <a:endParaRPr lang="en-US" sz="1400" baseline="30000" dirty="0"/>
          </a:p>
          <a:p>
            <a:pPr>
              <a:buClr>
                <a:schemeClr val="accent1"/>
              </a:buClr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Guidelines recommend screening for a</a:t>
            </a:r>
            <a:r>
              <a:rPr lang="en-US" sz="1400" dirty="0" smtClean="0"/>
              <a:t>symptomatic </a:t>
            </a:r>
            <a:r>
              <a:rPr lang="en-US" sz="1400" dirty="0"/>
              <a:t>women between 21 – </a:t>
            </a:r>
            <a:r>
              <a:rPr lang="en-US" sz="1400" dirty="0" smtClean="0"/>
              <a:t>65yo every 3-5 years. </a:t>
            </a:r>
            <a:r>
              <a:rPr lang="en-US" sz="1400" dirty="0"/>
              <a:t>Currently in </a:t>
            </a:r>
            <a:r>
              <a:rPr lang="en-US" sz="1400" dirty="0" err="1"/>
              <a:t>Kijabe</a:t>
            </a:r>
            <a:r>
              <a:rPr lang="en-US" sz="1400" dirty="0"/>
              <a:t> </a:t>
            </a:r>
            <a:r>
              <a:rPr lang="en-US" sz="1400" dirty="0" smtClean="0"/>
              <a:t>screening tests </a:t>
            </a:r>
            <a:r>
              <a:rPr lang="en-US" sz="1400" dirty="0"/>
              <a:t>are </a:t>
            </a:r>
            <a:r>
              <a:rPr lang="en-US" sz="1400" dirty="0" smtClean="0"/>
              <a:t>mostly done </a:t>
            </a:r>
            <a:r>
              <a:rPr lang="en-US" sz="1400" dirty="0"/>
              <a:t>for symptomatic patients. </a:t>
            </a:r>
            <a:r>
              <a:rPr lang="en-US" sz="1400" dirty="0" smtClean="0"/>
              <a:t>Data from HMIS showed baseline rate of 5.3% from Jan 2022 to Dec 2023. Rates increase during screening months - 17</a:t>
            </a:r>
            <a:r>
              <a:rPr lang="en-US" sz="1400" dirty="0"/>
              <a:t>% during Oct/Nov </a:t>
            </a:r>
            <a:r>
              <a:rPr lang="en-US" sz="1400" dirty="0" smtClean="0"/>
              <a:t>of 2022 </a:t>
            </a:r>
            <a:r>
              <a:rPr lang="en-US" sz="1400" dirty="0"/>
              <a:t>and 47% </a:t>
            </a:r>
            <a:r>
              <a:rPr lang="en-US" sz="1400" dirty="0" smtClean="0"/>
              <a:t>Oct/Nov of 2023. </a:t>
            </a:r>
          </a:p>
          <a:p>
            <a:endParaRPr lang="en-US" sz="1400" dirty="0"/>
          </a:p>
          <a:p>
            <a:r>
              <a:rPr lang="en-US" sz="1400" dirty="0" err="1" smtClean="0"/>
              <a:t>Kijabe</a:t>
            </a:r>
            <a:r>
              <a:rPr lang="en-US" sz="1400" dirty="0" smtClean="0"/>
              <a:t> has access to </a:t>
            </a:r>
            <a:r>
              <a:rPr lang="en-US" sz="1400" dirty="0"/>
              <a:t>pap </a:t>
            </a:r>
            <a:r>
              <a:rPr lang="en-US" sz="1400" dirty="0" smtClean="0"/>
              <a:t>smears, VIA/VILI, and </a:t>
            </a:r>
            <a:r>
              <a:rPr lang="en-US" sz="1400" dirty="0"/>
              <a:t>HPV </a:t>
            </a:r>
            <a:r>
              <a:rPr lang="en-US" sz="1400" dirty="0" smtClean="0"/>
              <a:t>testing as well as HPV vaccines. HIV positive women were not included in our data or intervention as their screening schedule </a:t>
            </a:r>
            <a:r>
              <a:rPr lang="en-US" sz="1400" dirty="0"/>
              <a:t>is different and </a:t>
            </a:r>
            <a:r>
              <a:rPr lang="en-US" sz="1400" dirty="0" smtClean="0"/>
              <a:t>the screening data is well tracked in CCC. </a:t>
            </a:r>
            <a:endParaRPr lang="en-US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C44C1E-C04E-649B-F40D-E6CE7F1DD896}"/>
              </a:ext>
            </a:extLst>
          </p:cNvPr>
          <p:cNvSpPr txBox="1"/>
          <p:nvPr/>
        </p:nvSpPr>
        <p:spPr>
          <a:xfrm>
            <a:off x="3932214" y="1079277"/>
            <a:ext cx="338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GB" sz="1600" b="1" dirty="0" smtClean="0">
                <a:solidFill>
                  <a:srgbClr val="11A4DD"/>
                </a:solidFill>
                <a:latin typeface="Poppins SemiBold" pitchFamily="2" charset="77"/>
                <a:ea typeface="Calibri" panose="020F0502020204030204" pitchFamily="34" charset="0"/>
                <a:cs typeface="Poppins SemiBold" pitchFamily="2" charset="77"/>
              </a:rPr>
              <a:t>Smart Goal</a:t>
            </a: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chemeClr val="accent1"/>
              </a:buClr>
            </a:pPr>
            <a:r>
              <a:rPr lang="en-US" sz="1400" b="1" dirty="0"/>
              <a:t>Increase the rate of </a:t>
            </a:r>
            <a:endParaRPr lang="en-US" sz="1400" b="1" dirty="0" smtClean="0"/>
          </a:p>
          <a:p>
            <a:pPr>
              <a:buClr>
                <a:schemeClr val="accent1"/>
              </a:buClr>
            </a:pPr>
            <a:r>
              <a:rPr lang="en-US" sz="1400" b="1" dirty="0" smtClean="0"/>
              <a:t>cervical </a:t>
            </a:r>
            <a:r>
              <a:rPr lang="en-US" sz="1400" b="1" dirty="0"/>
              <a:t>cancer screening </a:t>
            </a:r>
            <a:endParaRPr lang="en-US" sz="1400" b="1" dirty="0" smtClean="0"/>
          </a:p>
          <a:p>
            <a:pPr>
              <a:buClr>
                <a:schemeClr val="accent1"/>
              </a:buClr>
            </a:pPr>
            <a:r>
              <a:rPr lang="en-US" sz="1400" b="1" dirty="0" smtClean="0"/>
              <a:t>for </a:t>
            </a:r>
            <a:r>
              <a:rPr lang="en-US" sz="1400" b="1" dirty="0"/>
              <a:t>all eligible women </a:t>
            </a:r>
            <a:endParaRPr lang="en-US" sz="1400" b="1" dirty="0" smtClean="0"/>
          </a:p>
          <a:p>
            <a:pPr>
              <a:buClr>
                <a:schemeClr val="accent1"/>
              </a:buClr>
            </a:pPr>
            <a:r>
              <a:rPr lang="en-US" sz="1400" b="1" dirty="0" smtClean="0"/>
              <a:t>visiting </a:t>
            </a:r>
            <a:r>
              <a:rPr lang="en-US" sz="1400" b="1" dirty="0" err="1"/>
              <a:t>Kijabe</a:t>
            </a:r>
            <a:r>
              <a:rPr lang="en-US" sz="1400" b="1" dirty="0"/>
              <a:t> Hospital </a:t>
            </a:r>
            <a:endParaRPr lang="en-US" sz="1400" b="1" dirty="0" smtClean="0"/>
          </a:p>
          <a:p>
            <a:pPr>
              <a:buClr>
                <a:schemeClr val="accent1"/>
              </a:buClr>
            </a:pPr>
            <a:r>
              <a:rPr lang="en-US" sz="1400" b="1" dirty="0" smtClean="0"/>
              <a:t>using </a:t>
            </a:r>
            <a:r>
              <a:rPr lang="en-US" sz="1400" b="1" dirty="0"/>
              <a:t>a high performance </a:t>
            </a:r>
            <a:endParaRPr lang="en-US" sz="1400" b="1" dirty="0" smtClean="0"/>
          </a:p>
          <a:p>
            <a:pPr>
              <a:buClr>
                <a:schemeClr val="accent1"/>
              </a:buClr>
            </a:pPr>
            <a:r>
              <a:rPr lang="en-US" sz="1400" b="1" dirty="0" smtClean="0"/>
              <a:t>test </a:t>
            </a:r>
            <a:r>
              <a:rPr lang="en-US" sz="1400" b="1" dirty="0"/>
              <a:t>from 5.3% to 50% by Sept 2024</a:t>
            </a:r>
            <a:r>
              <a:rPr lang="en-US" sz="1400" dirty="0"/>
              <a:t>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164C8B2-551F-7BD2-9F92-72905B55F15D}"/>
              </a:ext>
            </a:extLst>
          </p:cNvPr>
          <p:cNvSpPr txBox="1"/>
          <p:nvPr/>
        </p:nvSpPr>
        <p:spPr>
          <a:xfrm>
            <a:off x="1172817" y="28611"/>
            <a:ext cx="11930260" cy="779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1A4DD"/>
                </a:solidFill>
                <a:latin typeface="Poppins SemiBold" pitchFamily="2" charset="77"/>
                <a:cs typeface="Poppins SemiBold" pitchFamily="2" charset="77"/>
              </a:rPr>
              <a:t>Increase Uptake of Cervical Cancer Screening in </a:t>
            </a:r>
            <a:r>
              <a:rPr lang="en-US" sz="2800" b="1" dirty="0" err="1" smtClean="0">
                <a:solidFill>
                  <a:srgbClr val="11A4DD"/>
                </a:solidFill>
                <a:latin typeface="Poppins SemiBold" pitchFamily="2" charset="77"/>
                <a:cs typeface="Poppins SemiBold" pitchFamily="2" charset="77"/>
              </a:rPr>
              <a:t>Kijabe</a:t>
            </a:r>
            <a:endParaRPr lang="en-GB" sz="2800" b="1" dirty="0">
              <a:solidFill>
                <a:srgbClr val="11A4DD"/>
              </a:solidFill>
              <a:latin typeface="Poppins SemiBold" pitchFamily="2" charset="77"/>
              <a:cs typeface="Poppins SemiBold" pitchFamily="2" charset="77"/>
            </a:endParaRPr>
          </a:p>
          <a:p>
            <a:pPr algn="ctr">
              <a:lnSpc>
                <a:spcPts val="1960"/>
              </a:lnSpc>
            </a:pPr>
            <a:r>
              <a:rPr lang="en-US" sz="1200" dirty="0">
                <a:cs typeface="Poppins SemiBold" pitchFamily="2" charset="77"/>
              </a:rPr>
              <a:t>Dr Kaya Belknap</a:t>
            </a:r>
            <a:r>
              <a:rPr lang="en-US" sz="1200" dirty="0" smtClean="0">
                <a:cs typeface="Poppins SemiBold" pitchFamily="2" charset="77"/>
              </a:rPr>
              <a:t>, Antony Kuria, Paul </a:t>
            </a:r>
            <a:r>
              <a:rPr lang="en-US" sz="1200" dirty="0" err="1" smtClean="0">
                <a:cs typeface="Poppins SemiBold" pitchFamily="2" charset="77"/>
              </a:rPr>
              <a:t>Ocharo</a:t>
            </a:r>
            <a:r>
              <a:rPr lang="en-US" sz="1200" dirty="0" smtClean="0">
                <a:cs typeface="Poppins SemiBold" pitchFamily="2" charset="77"/>
              </a:rPr>
              <a:t>, </a:t>
            </a:r>
            <a:r>
              <a:rPr lang="en-US" sz="1200" dirty="0" smtClean="0"/>
              <a:t>Beatrice Odera, Sarah </a:t>
            </a:r>
            <a:r>
              <a:rPr lang="en-US" sz="1200" dirty="0" err="1" smtClean="0"/>
              <a:t>Kamau</a:t>
            </a:r>
            <a:r>
              <a:rPr lang="en-US" sz="1200" dirty="0" smtClean="0"/>
              <a:t>, </a:t>
            </a:r>
            <a:r>
              <a:rPr lang="en-US" sz="1200" dirty="0"/>
              <a:t>Dr. </a:t>
            </a:r>
            <a:r>
              <a:rPr lang="en-US" sz="1200" dirty="0" smtClean="0"/>
              <a:t>Stella </a:t>
            </a:r>
            <a:r>
              <a:rPr lang="en-US" sz="1200" dirty="0" err="1" smtClean="0"/>
              <a:t>Njenga</a:t>
            </a:r>
            <a:r>
              <a:rPr lang="en-US" sz="1200" dirty="0" smtClean="0"/>
              <a:t>, </a:t>
            </a:r>
            <a:r>
              <a:rPr lang="en-US" sz="1200" dirty="0" err="1" smtClean="0"/>
              <a:t>Carolyne</a:t>
            </a:r>
            <a:r>
              <a:rPr lang="en-US" sz="1200" dirty="0" smtClean="0"/>
              <a:t> </a:t>
            </a:r>
            <a:r>
              <a:rPr lang="en-US" sz="1200" dirty="0" err="1" smtClean="0"/>
              <a:t>Muthoni</a:t>
            </a:r>
            <a:r>
              <a:rPr lang="en-US" sz="1200" dirty="0" smtClean="0"/>
              <a:t>, Zipporah </a:t>
            </a:r>
            <a:r>
              <a:rPr lang="en-US" sz="1200" dirty="0" err="1" smtClean="0"/>
              <a:t>Migwe</a:t>
            </a:r>
            <a:r>
              <a:rPr lang="en-US" sz="1200" dirty="0" smtClean="0"/>
              <a:t>, Dr. Mary </a:t>
            </a:r>
            <a:r>
              <a:rPr lang="en-US" sz="1200" dirty="0" err="1" smtClean="0"/>
              <a:t>Kamau</a:t>
            </a:r>
            <a:r>
              <a:rPr lang="en-US" sz="1200" dirty="0" smtClean="0"/>
              <a:t>, Mary </a:t>
            </a:r>
            <a:r>
              <a:rPr lang="en-US" sz="1200" dirty="0" err="1" smtClean="0"/>
              <a:t>Wanjiru</a:t>
            </a:r>
            <a:r>
              <a:rPr lang="en-US" sz="1200" dirty="0" smtClean="0"/>
              <a:t>, Rama </a:t>
            </a:r>
            <a:r>
              <a:rPr lang="en-US" sz="1200" dirty="0" err="1" smtClean="0"/>
              <a:t>Muli</a:t>
            </a:r>
            <a:endParaRPr lang="en-US" sz="1200" dirty="0">
              <a:cs typeface="Poppins SemiBold" pitchFamily="2" charset="77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D2F75660-21EB-712D-E4BD-FEB01E156AB9}"/>
              </a:ext>
            </a:extLst>
          </p:cNvPr>
          <p:cNvSpPr txBox="1"/>
          <p:nvPr/>
        </p:nvSpPr>
        <p:spPr>
          <a:xfrm>
            <a:off x="11329212" y="4420457"/>
            <a:ext cx="340543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4D83B7"/>
              </a:buClr>
              <a:buSzPct val="100000"/>
            </a:pPr>
            <a:r>
              <a:rPr lang="en-GB" sz="1600" b="1" dirty="0">
                <a:solidFill>
                  <a:srgbClr val="11A4DD"/>
                </a:solidFill>
                <a:latin typeface="Poppins SemiBold"/>
                <a:ea typeface="Calibri" panose="020F0502020204030204" pitchFamily="34" charset="0"/>
              </a:rPr>
              <a:t>Key Drivers and </a:t>
            </a:r>
            <a:r>
              <a:rPr lang="en-GB" sz="1600" b="1" dirty="0" smtClean="0">
                <a:solidFill>
                  <a:srgbClr val="11A4DD"/>
                </a:solidFill>
                <a:latin typeface="Poppins SemiBold"/>
                <a:ea typeface="Calibri" panose="020F0502020204030204" pitchFamily="34" charset="0"/>
              </a:rPr>
              <a:t>Intervention Bundles: </a:t>
            </a:r>
            <a:endParaRPr lang="en-GB" sz="1600" b="1" dirty="0">
              <a:solidFill>
                <a:srgbClr val="11A4DD"/>
              </a:solidFill>
              <a:latin typeface="Poppins SemiBold"/>
              <a:ea typeface="Calibri" panose="020F0502020204030204" pitchFamily="34" charset="0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r>
              <a:rPr lang="en-GB" sz="1600" b="1" dirty="0" smtClean="0">
                <a:solidFill>
                  <a:srgbClr val="11A4DD"/>
                </a:solidFill>
                <a:latin typeface="Poppins SemiBold" pitchFamily="2" charset="77"/>
                <a:ea typeface="Calibri" panose="020F0502020204030204" pitchFamily="34" charset="0"/>
                <a:cs typeface="Poppins SemiBold" pitchFamily="2" charset="77"/>
              </a:rPr>
              <a:t>Sustain Plan</a:t>
            </a:r>
            <a:endParaRPr lang="en-GB" sz="1600" b="1" dirty="0">
              <a:solidFill>
                <a:srgbClr val="11A4DD"/>
              </a:solidFill>
              <a:latin typeface="Poppins SemiBold" pitchFamily="2" charset="77"/>
              <a:ea typeface="Calibri" panose="020F0502020204030204" pitchFamily="34" charset="0"/>
              <a:cs typeface="Poppins SemiBold" pitchFamily="2" charset="77"/>
            </a:endParaRPr>
          </a:p>
          <a:p>
            <a:pPr>
              <a:buClr>
                <a:srgbClr val="4D83B7"/>
              </a:buClr>
              <a:buSzPct val="100000"/>
            </a:pP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Unfortunately, th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 interventions did not result in a change of baseline rate as we had anticipated. An increase to about 30% was again seen during the screening months otherwise the baseline rate stayed at around 5%. Further work is needed to make a change in this area. The data gathered will be helpful in directing future projects. </a:t>
            </a:r>
            <a:endParaRPr lang="en-GB" sz="1600" b="1" dirty="0" smtClean="0">
              <a:solidFill>
                <a:srgbClr val="11A4DD"/>
              </a:solidFill>
              <a:latin typeface="Poppins SemiBold" pitchFamily="2" charset="77"/>
              <a:cs typeface="Poppins SemiBold" pitchFamily="2" charset="77"/>
            </a:endParaRPr>
          </a:p>
          <a:p>
            <a:endParaRPr lang="en-GB" sz="1600" b="1" dirty="0" smtClean="0">
              <a:solidFill>
                <a:srgbClr val="11A4DD"/>
              </a:solidFill>
              <a:latin typeface="Poppins SemiBold" pitchFamily="2" charset="77"/>
              <a:cs typeface="Poppins SemiBold" pitchFamily="2" charset="77"/>
            </a:endParaRPr>
          </a:p>
          <a:p>
            <a:r>
              <a:rPr lang="en-GB" sz="1600" b="1" dirty="0" smtClean="0">
                <a:solidFill>
                  <a:srgbClr val="11A4DD"/>
                </a:solidFill>
                <a:latin typeface="Poppins SemiBold" pitchFamily="2" charset="77"/>
                <a:cs typeface="Poppins SemiBold" pitchFamily="2" charset="77"/>
              </a:rPr>
              <a:t>References</a:t>
            </a:r>
            <a:endParaRPr lang="en-GB" sz="1600" b="1" dirty="0">
              <a:solidFill>
                <a:srgbClr val="11A4DD"/>
              </a:solidFill>
              <a:latin typeface="Poppins SemiBold" pitchFamily="2" charset="77"/>
              <a:cs typeface="Poppins SemiBold" pitchFamily="2" charset="77"/>
            </a:endParaRPr>
          </a:p>
          <a:p>
            <a:pPr marL="254569" indent="-254569">
              <a:buFont typeface="+mj-lt"/>
              <a:buAutoNum type="arabicPeriod"/>
            </a:pPr>
            <a:r>
              <a:rPr lang="en-GB" sz="1400" dirty="0">
                <a:cs typeface="Calibri" panose="020F0502020204030204" pitchFamily="34" charset="0"/>
              </a:rPr>
              <a:t>World Health </a:t>
            </a:r>
            <a:r>
              <a:rPr lang="en-GB" sz="1400" dirty="0" smtClean="0">
                <a:cs typeface="Calibri" panose="020F0502020204030204" pitchFamily="34" charset="0"/>
              </a:rPr>
              <a:t>Organisation, Cervical Cancer Statistics</a:t>
            </a:r>
            <a:endParaRPr lang="en-GB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Clr>
                <a:srgbClr val="4D83B7"/>
              </a:buClr>
              <a:buSzPct val="100000"/>
            </a:pPr>
            <a:r>
              <a:rPr lang="en-GB" sz="11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Source </a:t>
            </a:r>
            <a:r>
              <a:rPr lang="en-GB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of funding: </a:t>
            </a:r>
            <a:r>
              <a:rPr lang="en-GB" sz="11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 funded the interventions and staff time. ACQUIRE funded the QI learning. </a:t>
            </a:r>
            <a:endParaRPr lang="en-GB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3" descr="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70332" y="120050"/>
            <a:ext cx="2092929" cy="95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ED4396-7A89-3FE5-921F-B759C243380B}"/>
              </a:ext>
            </a:extLst>
          </p:cNvPr>
          <p:cNvCxnSpPr/>
          <p:nvPr/>
        </p:nvCxnSpPr>
        <p:spPr>
          <a:xfrm>
            <a:off x="3832821" y="1486605"/>
            <a:ext cx="0" cy="8748000"/>
          </a:xfrm>
          <a:prstGeom prst="line">
            <a:avLst/>
          </a:prstGeom>
          <a:ln w="9525">
            <a:solidFill>
              <a:srgbClr val="11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FAF6CC-42C1-C907-71CC-33454056A213}"/>
              </a:ext>
            </a:extLst>
          </p:cNvPr>
          <p:cNvCxnSpPr/>
          <p:nvPr/>
        </p:nvCxnSpPr>
        <p:spPr>
          <a:xfrm>
            <a:off x="7543720" y="1439800"/>
            <a:ext cx="0" cy="8748000"/>
          </a:xfrm>
          <a:prstGeom prst="line">
            <a:avLst/>
          </a:prstGeom>
          <a:ln w="9525">
            <a:solidFill>
              <a:srgbClr val="11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77FE9D-07F7-8069-8E94-A7375FA15345}"/>
              </a:ext>
            </a:extLst>
          </p:cNvPr>
          <p:cNvCxnSpPr/>
          <p:nvPr/>
        </p:nvCxnSpPr>
        <p:spPr>
          <a:xfrm>
            <a:off x="11226351" y="1422476"/>
            <a:ext cx="0" cy="8748000"/>
          </a:xfrm>
          <a:prstGeom prst="line">
            <a:avLst/>
          </a:prstGeom>
          <a:ln w="9525">
            <a:solidFill>
              <a:srgbClr val="11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67" y="7859303"/>
            <a:ext cx="9080660" cy="284097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910" y="2811560"/>
            <a:ext cx="2696292" cy="18517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3" r="6057" b="6407"/>
          <a:stretch/>
        </p:blipFill>
        <p:spPr>
          <a:xfrm>
            <a:off x="5504566" y="4590134"/>
            <a:ext cx="708883" cy="882995"/>
          </a:xfrm>
          <a:prstGeom prst="rect">
            <a:avLst/>
          </a:prstGeom>
        </p:spPr>
      </p:pic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115725"/>
              </p:ext>
            </p:extLst>
          </p:nvPr>
        </p:nvGraphicFramePr>
        <p:xfrm>
          <a:off x="10891106" y="1193095"/>
          <a:ext cx="4240236" cy="3162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60156" y="4884843"/>
            <a:ext cx="1296721" cy="1777202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2735">
            <a:off x="10011608" y="9315939"/>
            <a:ext cx="968144" cy="126419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56254">
            <a:off x="6369394" y="1015313"/>
            <a:ext cx="983203" cy="1293141"/>
          </a:xfrm>
          <a:prstGeom prst="rect">
            <a:avLst/>
          </a:prstGeom>
        </p:spPr>
      </p:pic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312136"/>
              </p:ext>
            </p:extLst>
          </p:nvPr>
        </p:nvGraphicFramePr>
        <p:xfrm>
          <a:off x="6841895" y="6692322"/>
          <a:ext cx="4119187" cy="2543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310502"/>
              </p:ext>
            </p:extLst>
          </p:nvPr>
        </p:nvGraphicFramePr>
        <p:xfrm>
          <a:off x="6777513" y="3796792"/>
          <a:ext cx="4119187" cy="2805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39" r="4040" b="15909"/>
          <a:stretch/>
        </p:blipFill>
        <p:spPr>
          <a:xfrm>
            <a:off x="4552595" y="6868665"/>
            <a:ext cx="1149461" cy="104207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27" r="16287" b="20076"/>
          <a:stretch/>
        </p:blipFill>
        <p:spPr>
          <a:xfrm>
            <a:off x="5125206" y="5586050"/>
            <a:ext cx="1005440" cy="1163156"/>
          </a:xfrm>
          <a:prstGeom prst="rect">
            <a:avLst/>
          </a:prstGeom>
        </p:spPr>
      </p:pic>
      <p:pic>
        <p:nvPicPr>
          <p:cNvPr id="41" name="Google Shape;90;p1"/>
          <p:cNvPicPr preferRelativeResize="0"/>
          <p:nvPr/>
        </p:nvPicPr>
        <p:blipFill rotWithShape="1">
          <a:blip r:embed="rId14">
            <a:alphaModFix/>
          </a:blip>
          <a:srcRect l="28251" t="20322" r="25277" b="20360"/>
          <a:stretch/>
        </p:blipFill>
        <p:spPr>
          <a:xfrm>
            <a:off x="205934" y="-54928"/>
            <a:ext cx="1126739" cy="130242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858467" y="2796512"/>
            <a:ext cx="134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Fishbone analysis: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54811" y="4414018"/>
            <a:ext cx="8242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Patient survey:</a:t>
            </a:r>
            <a:endParaRPr lang="en-US" sz="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48420" y="5436535"/>
            <a:ext cx="7152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Staff survey:</a:t>
            </a:r>
            <a:endParaRPr lang="en-US" sz="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90502" y="4686875"/>
            <a:ext cx="7662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Process map:</a:t>
            </a:r>
            <a:endParaRPr lang="en-US" sz="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57430" y="7918450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Run Chart 2024: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416221" y="6693090"/>
            <a:ext cx="7152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Staff survey:</a:t>
            </a:r>
            <a:endParaRPr lang="en-US" sz="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793399" y="3537196"/>
            <a:ext cx="14174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Staff Pareto Charts:</a:t>
            </a:r>
            <a:endParaRPr lang="en-US" sz="1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0778490" y="928886"/>
            <a:ext cx="1741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Patient Pareto Chart:</a:t>
            </a:r>
            <a:endParaRPr lang="en-US" sz="14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984992" y="5031631"/>
            <a:ext cx="4078269" cy="225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62864"/>
      </p:ext>
    </p:extLst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6063</TotalTime>
  <Words>465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 SemiBold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Kaya</cp:lastModifiedBy>
  <cp:revision>41</cp:revision>
  <cp:lastPrinted>2023-03-09T13:42:13Z</cp:lastPrinted>
  <dcterms:created xsi:type="dcterms:W3CDTF">2022-03-21T15:09:18Z</dcterms:created>
  <dcterms:modified xsi:type="dcterms:W3CDTF">2025-03-14T20:28:58Z</dcterms:modified>
</cp:coreProperties>
</file>