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65" r:id="rId1"/>
  </p:sldMasterIdLst>
  <p:notesMasterIdLst>
    <p:notesMasterId r:id="rId4"/>
  </p:notesMasterIdLst>
  <p:sldIdLst>
    <p:sldId id="258" r:id="rId2"/>
    <p:sldId id="259" r:id="rId3"/>
  </p:sldIdLst>
  <p:sldSz cx="43891200" cy="32918400"/>
  <p:notesSz cx="37947600" cy="50749200"/>
  <p:defaultTextStyle>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7E3"/>
    <a:srgbClr val="E5DFDB"/>
    <a:srgbClr val="FFF7DA"/>
    <a:srgbClr val="EDDFDF"/>
    <a:srgbClr val="DACDCD"/>
    <a:srgbClr val="DAC4B2"/>
    <a:srgbClr val="CA0202"/>
    <a:srgbClr val="E20000"/>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5" autoAdjust="0"/>
    <p:restoredTop sz="93969" autoAdjust="0"/>
  </p:normalViewPr>
  <p:slideViewPr>
    <p:cSldViewPr>
      <p:cViewPr>
        <p:scale>
          <a:sx n="25" d="100"/>
          <a:sy n="25" d="100"/>
        </p:scale>
        <p:origin x="-90" y="-102"/>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19" name="Rectangle 3"/>
          <p:cNvSpPr>
            <a:spLocks noGrp="1" noChangeArrowheads="1"/>
          </p:cNvSpPr>
          <p:nvPr>
            <p:ph type="dt" idx="1"/>
          </p:nvPr>
        </p:nvSpPr>
        <p:spPr bwMode="auto">
          <a:xfrm>
            <a:off x="2148840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latin typeface="Arial" charset="0"/>
                <a:ea typeface="+mn-ea"/>
                <a:cs typeface="宋体"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6273800" y="3810000"/>
            <a:ext cx="25400000" cy="1905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5029200" y="24079200"/>
            <a:ext cx="27889200" cy="2286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9222" name="Rectangle 6"/>
          <p:cNvSpPr>
            <a:spLocks noGrp="1" noChangeArrowheads="1"/>
          </p:cNvSpPr>
          <p:nvPr>
            <p:ph type="ftr" sz="quarter" idx="4"/>
          </p:nvPr>
        </p:nvSpPr>
        <p:spPr bwMode="auto">
          <a:xfrm>
            <a:off x="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23" name="Rectangle 7"/>
          <p:cNvSpPr>
            <a:spLocks noGrp="1" noChangeArrowheads="1"/>
          </p:cNvSpPr>
          <p:nvPr>
            <p:ph type="sldNum" sz="quarter" idx="5"/>
          </p:nvPr>
        </p:nvSpPr>
        <p:spPr bwMode="auto">
          <a:xfrm>
            <a:off x="2148840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ea typeface="SimSun" pitchFamily="2" charset="-122"/>
              </a:defRPr>
            </a:lvl1pPr>
          </a:lstStyle>
          <a:p>
            <a:fld id="{F292183B-F5F8-4439-922E-D0C2BF219BD4}" type="slidenum">
              <a:rPr lang="en-US" altLang="zh-CN"/>
              <a:pPr/>
              <a:t>‹#›</a:t>
            </a:fld>
            <a:endParaRPr lang="en-US" altLang="zh-CN"/>
          </a:p>
        </p:txBody>
      </p:sp>
    </p:spTree>
    <p:extLst>
      <p:ext uri="{BB962C8B-B14F-4D97-AF65-F5344CB8AC3E}">
        <p14:creationId xmlns:p14="http://schemas.microsoft.com/office/powerpoint/2010/main" val="540747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S PGothic" pitchFamily="34" charset="-128"/>
        <a:cs typeface="ＭＳ Ｐゴシック" charset="-128"/>
      </a:defRPr>
    </a:lvl1pPr>
    <a:lvl2pPr marL="399662"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2pPr>
    <a:lvl3pPr marL="79931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3pPr>
    <a:lvl4pPr marL="1198973"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4pPr>
    <a:lvl5pPr marL="159863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5pPr>
    <a:lvl6pPr marL="1998278" algn="l" defTabSz="399662" rtl="0" eaLnBrk="1" latinLnBrk="0" hangingPunct="1">
      <a:defRPr sz="1000" kern="1200">
        <a:solidFill>
          <a:schemeClr val="tx1"/>
        </a:solidFill>
        <a:latin typeface="+mn-lt"/>
        <a:ea typeface="+mn-ea"/>
        <a:cs typeface="+mn-cs"/>
      </a:defRPr>
    </a:lvl6pPr>
    <a:lvl7pPr marL="2397941" algn="l" defTabSz="399662" rtl="0" eaLnBrk="1" latinLnBrk="0" hangingPunct="1">
      <a:defRPr sz="1000" kern="1200">
        <a:solidFill>
          <a:schemeClr val="tx1"/>
        </a:solidFill>
        <a:latin typeface="+mn-lt"/>
        <a:ea typeface="+mn-ea"/>
        <a:cs typeface="+mn-cs"/>
      </a:defRPr>
    </a:lvl7pPr>
    <a:lvl8pPr marL="2797603" algn="l" defTabSz="399662" rtl="0" eaLnBrk="1" latinLnBrk="0" hangingPunct="1">
      <a:defRPr sz="1000" kern="1200">
        <a:solidFill>
          <a:schemeClr val="tx1"/>
        </a:solidFill>
        <a:latin typeface="+mn-lt"/>
        <a:ea typeface="+mn-ea"/>
        <a:cs typeface="+mn-cs"/>
      </a:defRPr>
    </a:lvl8pPr>
    <a:lvl9pPr marL="3197251" algn="l" defTabSz="39966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eaLnBrk="1" hangingPunct="1"/>
            <a:fld id="{D314095F-9EDE-4C7C-9E58-3C0D148A5523}" type="slidenum">
              <a:rPr lang="en-US" altLang="zh-CN" sz="1200" baseline="0">
                <a:ea typeface="SimSun" pitchFamily="2" charset="-122"/>
              </a:rPr>
              <a:pPr eaLnBrk="1" hangingPunct="1"/>
              <a:t>1</a:t>
            </a:fld>
            <a:endParaRPr lang="en-US" altLang="zh-CN" sz="1200" baseline="0">
              <a:ea typeface="SimSun" pitchFamily="2" charset="-122"/>
            </a:endParaRPr>
          </a:p>
        </p:txBody>
      </p:sp>
      <p:sp>
        <p:nvSpPr>
          <p:cNvPr id="15362" name="Rectangle 2"/>
          <p:cNvSpPr>
            <a:spLocks noGrp="1" noRot="1" noChangeAspect="1" noChangeArrowheads="1" noTextEdit="1"/>
          </p:cNvSpPr>
          <p:nvPr>
            <p:ph type="sldImg"/>
          </p:nvPr>
        </p:nvSpPr>
        <p:spPr>
          <a:xfrm>
            <a:off x="6273800" y="3810000"/>
            <a:ext cx="25400000" cy="19050000"/>
          </a:xfrm>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dirty="0">
              <a:latin typeface="Arial" pitchFamily="34" charset="0"/>
              <a:ea typeface="SimSun" pitchFamily="2" charset="-122"/>
            </a:endParaRPr>
          </a:p>
        </p:txBody>
      </p:sp>
    </p:spTree>
    <p:extLst>
      <p:ext uri="{BB962C8B-B14F-4D97-AF65-F5344CB8AC3E}">
        <p14:creationId xmlns:p14="http://schemas.microsoft.com/office/powerpoint/2010/main" val="278636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2926085"/>
            <a:ext cx="37307520" cy="20482560"/>
          </a:xfrm>
        </p:spPr>
        <p:txBody>
          <a:bodyPr anchor="b">
            <a:noAutofit/>
          </a:bodyPr>
          <a:lstStyle>
            <a:lvl1pPr>
              <a:lnSpc>
                <a:spcPct val="100000"/>
              </a:lnSpc>
              <a:defRPr sz="38400"/>
            </a:lvl1pPr>
          </a:lstStyle>
          <a:p>
            <a:r>
              <a:rPr lang="en-US"/>
              <a:t>Click to edit Master title style</a:t>
            </a:r>
            <a:endParaRPr lang="en-US" dirty="0"/>
          </a:p>
        </p:txBody>
      </p:sp>
      <p:sp>
        <p:nvSpPr>
          <p:cNvPr id="3" name="Subtitle 2"/>
          <p:cNvSpPr>
            <a:spLocks noGrp="1"/>
          </p:cNvSpPr>
          <p:nvPr>
            <p:ph type="subTitle" idx="1"/>
          </p:nvPr>
        </p:nvSpPr>
        <p:spPr>
          <a:xfrm>
            <a:off x="6583680" y="23774400"/>
            <a:ext cx="30723840" cy="5852160"/>
          </a:xfrm>
        </p:spPr>
        <p:txBody>
          <a:bodyPr>
            <a:normAutofit/>
          </a:bodyPr>
          <a:lstStyle>
            <a:lvl1pPr marL="0" indent="0" algn="ctr">
              <a:buNone/>
              <a:defRPr sz="11500">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ltLang="zh-CN"/>
          </a:p>
        </p:txBody>
      </p:sp>
      <p:sp>
        <p:nvSpPr>
          <p:cNvPr id="8" name="Slide Number Placeholder 7"/>
          <p:cNvSpPr>
            <a:spLocks noGrp="1"/>
          </p:cNvSpPr>
          <p:nvPr>
            <p:ph type="sldNum" sz="quarter" idx="11"/>
          </p:nvPr>
        </p:nvSpPr>
        <p:spPr/>
        <p:txBody>
          <a:bodyPr/>
          <a:lstStyle/>
          <a:p>
            <a:fld id="{37A3E2A6-8D49-4474-8C7A-1BD77D36969A}" type="slidenum">
              <a:rPr lang="en-US" altLang="zh-CN" smtClean="0"/>
              <a:pPr/>
              <a:t>‹#›</a:t>
            </a:fld>
            <a:endParaRPr lang="en-US" altLang="zh-CN"/>
          </a:p>
        </p:txBody>
      </p:sp>
      <p:sp>
        <p:nvSpPr>
          <p:cNvPr id="9" name="Footer Placeholder 8"/>
          <p:cNvSpPr>
            <a:spLocks noGrp="1"/>
          </p:cNvSpPr>
          <p:nvPr>
            <p:ph type="ftr" sz="quarter" idx="12"/>
          </p:nvPr>
        </p:nvSpPr>
        <p:spPr/>
        <p:txBody>
          <a:bodyPr/>
          <a:lstStyle/>
          <a:p>
            <a:pPr>
              <a:defRPr/>
            </a:pPr>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D4D3706F-022A-4C06-A89D-CC6518B0B387}" type="slidenum">
              <a:rPr lang="en-US" altLang="zh-CN"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686FC460-F9B2-4FAC-8639-76A81A2F1E07}" type="slidenum">
              <a:rPr lang="en-US" altLang="zh-CN" smtClean="0"/>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ED22DA40-2263-4835-8046-3E03B8C47302}" type="slidenum">
              <a:rPr lang="en-US" altLang="zh-CN" smtClean="0"/>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6583682"/>
            <a:ext cx="37307520" cy="12024360"/>
          </a:xfrm>
        </p:spPr>
        <p:txBody>
          <a:bodyPr anchor="b"/>
          <a:lstStyle>
            <a:lvl1pPr algn="ctr" defTabSz="4389120" rtl="0" eaLnBrk="1" latinLnBrk="0" hangingPunct="1">
              <a:lnSpc>
                <a:spcPct val="100000"/>
              </a:lnSpc>
              <a:spcBef>
                <a:spcPct val="0"/>
              </a:spcBef>
              <a:buNone/>
              <a:defRPr lang="en-US" sz="230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3467102" y="19530065"/>
            <a:ext cx="37307520" cy="5433058"/>
          </a:xfrm>
        </p:spPr>
        <p:txBody>
          <a:bodyPr anchor="t"/>
          <a:lstStyle>
            <a:lvl1pPr marL="0" indent="0" algn="ctr">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A69381DC-2011-4E15-83C5-CAC2DE521040}" type="slidenum">
              <a:rPr lang="en-US" altLang="zh-CN" smtClean="0"/>
              <a:pPr/>
              <a:t>‹#›</a:t>
            </a:fld>
            <a:endParaRPr lang="en-US" altLang="zh-CN"/>
          </a:p>
        </p:txBody>
      </p:sp>
      <p:sp>
        <p:nvSpPr>
          <p:cNvPr id="7" name="Oval 6"/>
          <p:cNvSpPr/>
          <p:nvPr/>
        </p:nvSpPr>
        <p:spPr>
          <a:xfrm>
            <a:off x="2157984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8" name="Oval 7"/>
          <p:cNvSpPr/>
          <p:nvPr/>
        </p:nvSpPr>
        <p:spPr>
          <a:xfrm>
            <a:off x="2253996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9" name="Oval 8"/>
          <p:cNvSpPr/>
          <p:nvPr/>
        </p:nvSpPr>
        <p:spPr>
          <a:xfrm>
            <a:off x="20624294"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22311360" y="7680963"/>
            <a:ext cx="19385280" cy="21724622"/>
          </a:xfrm>
        </p:spPr>
        <p:txBody>
          <a:bodyPr/>
          <a:lstStyle>
            <a:lvl1pPr>
              <a:defRPr sz="11500"/>
            </a:lvl1pPr>
            <a:lvl2pPr>
              <a:defRPr sz="7700"/>
            </a:lvl2pPr>
            <a:lvl3pPr>
              <a:defRPr sz="77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EE44600D-CC02-4B88-8ABC-93DD868FEC1E}" type="slidenum">
              <a:rPr lang="en-US" altLang="zh-CN" smtClean="0"/>
              <a:pPr/>
              <a:t>‹#›</a:t>
            </a:fld>
            <a:endParaRPr lang="en-US" altLang="zh-CN"/>
          </a:p>
        </p:txBody>
      </p:sp>
      <p:sp>
        <p:nvSpPr>
          <p:cNvPr id="9" name="Content Placeholder 8"/>
          <p:cNvSpPr>
            <a:spLocks noGrp="1"/>
          </p:cNvSpPr>
          <p:nvPr>
            <p:ph sz="quarter" idx="13"/>
          </p:nvPr>
        </p:nvSpPr>
        <p:spPr>
          <a:xfrm>
            <a:off x="1755648" y="7680960"/>
            <a:ext cx="19399910" cy="21726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680960"/>
            <a:ext cx="19392902"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5" name="Text Placeholder 4"/>
          <p:cNvSpPr>
            <a:spLocks noGrp="1"/>
          </p:cNvSpPr>
          <p:nvPr>
            <p:ph type="body" sz="quarter" idx="3"/>
          </p:nvPr>
        </p:nvSpPr>
        <p:spPr>
          <a:xfrm>
            <a:off x="22311362" y="7680960"/>
            <a:ext cx="19400520"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pPr>
              <a:defRPr/>
            </a:pPr>
            <a:endParaRPr lang="en-US" altLang="zh-CN"/>
          </a:p>
        </p:txBody>
      </p:sp>
      <p:sp>
        <p:nvSpPr>
          <p:cNvPr id="9" name="Slide Number Placeholder 8"/>
          <p:cNvSpPr>
            <a:spLocks noGrp="1"/>
          </p:cNvSpPr>
          <p:nvPr>
            <p:ph type="sldNum" sz="quarter" idx="12"/>
          </p:nvPr>
        </p:nvSpPr>
        <p:spPr/>
        <p:txBody>
          <a:bodyPr/>
          <a:lstStyle/>
          <a:p>
            <a:fld id="{53BE7EAE-744C-41DB-963D-B3771F2464B5}" type="slidenum">
              <a:rPr lang="en-US" altLang="zh-CN" smtClean="0"/>
              <a:pPr/>
              <a:t>‹#›</a:t>
            </a:fld>
            <a:endParaRPr lang="en-US" altLang="zh-CN"/>
          </a:p>
        </p:txBody>
      </p:sp>
      <p:sp>
        <p:nvSpPr>
          <p:cNvPr id="11" name="Content Placeholder 10"/>
          <p:cNvSpPr>
            <a:spLocks noGrp="1"/>
          </p:cNvSpPr>
          <p:nvPr>
            <p:ph sz="quarter" idx="13"/>
          </p:nvPr>
        </p:nvSpPr>
        <p:spPr>
          <a:xfrm>
            <a:off x="2194560" y="10621670"/>
            <a:ext cx="19399910" cy="18785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22428403" y="10621673"/>
            <a:ext cx="19399910" cy="187832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fld id="{70D757B5-3395-4EC7-A25C-53DFE322190F}" type="slidenum">
              <a:rPr lang="en-US" altLang="zh-CN" smtClean="0"/>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pPr>
              <a:defRPr/>
            </a:pPr>
            <a:endParaRPr lang="en-US" altLang="zh-CN"/>
          </a:p>
        </p:txBody>
      </p:sp>
      <p:sp>
        <p:nvSpPr>
          <p:cNvPr id="4" name="Slide Number Placeholder 3"/>
          <p:cNvSpPr>
            <a:spLocks noGrp="1"/>
          </p:cNvSpPr>
          <p:nvPr>
            <p:ph type="sldNum" sz="quarter" idx="12"/>
          </p:nvPr>
        </p:nvSpPr>
        <p:spPr/>
        <p:txBody>
          <a:bodyPr/>
          <a:lstStyle/>
          <a:p>
            <a:fld id="{03DA38B8-F8C0-4B85-A092-4472F1EEDAFC}" type="slidenum">
              <a:rPr lang="en-US" altLang="zh-CN"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54020" y="1280160"/>
            <a:ext cx="14439902" cy="10058400"/>
          </a:xfrm>
        </p:spPr>
        <p:txBody>
          <a:bodyPr anchor="b"/>
          <a:lstStyle>
            <a:lvl1pPr algn="ctr">
              <a:lnSpc>
                <a:spcPct val="100000"/>
              </a:lnSpc>
              <a:defRPr sz="134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3451860" y="1310643"/>
            <a:ext cx="23980142"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354020" y="11704323"/>
            <a:ext cx="14439902" cy="17701262"/>
          </a:xfrm>
        </p:spPr>
        <p:txBody>
          <a:bodyPr>
            <a:normAutofit/>
          </a:bodyPr>
          <a:lstStyle>
            <a:lvl1pPr marL="0" indent="0" algn="ctr">
              <a:lnSpc>
                <a:spcPct val="125000"/>
              </a:lnSpc>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BA2ED376-DFAC-423C-9B3E-7CFD32B53ECF}" type="slidenum">
              <a:rPr lang="en-US" altLang="zh-CN" smtClean="0"/>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1965" y="1097280"/>
            <a:ext cx="27416755" cy="4297680"/>
          </a:xfrm>
        </p:spPr>
        <p:txBody>
          <a:bodyPr anchor="b"/>
          <a:lstStyle>
            <a:lvl1pPr algn="ctr">
              <a:lnSpc>
                <a:spcPct val="100000"/>
              </a:lnSpc>
              <a:defRPr sz="13400" b="0"/>
            </a:lvl1pPr>
          </a:lstStyle>
          <a:p>
            <a:r>
              <a:rPr lang="en-US"/>
              <a:t>Click to edit Master title style</a:t>
            </a:r>
            <a:endParaRPr lang="en-US" dirty="0"/>
          </a:p>
        </p:txBody>
      </p:sp>
      <p:sp>
        <p:nvSpPr>
          <p:cNvPr id="3" name="Picture Placeholder 2"/>
          <p:cNvSpPr>
            <a:spLocks noGrp="1"/>
          </p:cNvSpPr>
          <p:nvPr>
            <p:ph type="pic" idx="1"/>
          </p:nvPr>
        </p:nvSpPr>
        <p:spPr>
          <a:xfrm>
            <a:off x="7239005" y="5486400"/>
            <a:ext cx="29062675" cy="21797011"/>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061965" y="27889200"/>
            <a:ext cx="27416755" cy="2560320"/>
          </a:xfrm>
        </p:spPr>
        <p:txBody>
          <a:bodyPr>
            <a:normAutofit/>
          </a:bodyPr>
          <a:lstStyle>
            <a:lvl1pPr marL="0" indent="0" algn="ctr">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59CD2008-6B2E-4E35-B5DB-FCAB12E44FEF}" type="slidenum">
              <a:rPr lang="en-US" altLang="zh-CN" smtClean="0"/>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accent1">
                <a:lumMod val="20000"/>
                <a:lumOff val="8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0"/>
            <a:ext cx="39502080" cy="7680960"/>
          </a:xfrm>
          <a:prstGeom prst="rect">
            <a:avLst/>
          </a:prstGeom>
        </p:spPr>
        <p:txBody>
          <a:bodyPr vert="horz" lIns="438912" tIns="219456" rIns="438912" bIns="219456"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544068" y="30510482"/>
            <a:ext cx="10012680" cy="1752600"/>
          </a:xfrm>
          <a:prstGeom prst="rect">
            <a:avLst/>
          </a:prstGeom>
        </p:spPr>
        <p:txBody>
          <a:bodyPr vert="horz" lIns="438912" tIns="219456" rIns="219456" bIns="219456" rtlCol="0" anchor="ctr"/>
          <a:lstStyle>
            <a:lvl1pPr algn="r">
              <a:defRPr sz="5800">
                <a:solidFill>
                  <a:schemeClr val="tx1">
                    <a:lumMod val="65000"/>
                    <a:lumOff val="35000"/>
                  </a:schemeClr>
                </a:solidFill>
                <a:latin typeface="Century Gothic" pitchFamily="34" charset="0"/>
              </a:defRPr>
            </a:lvl1pPr>
          </a:lstStyle>
          <a:p>
            <a:pPr>
              <a:defRPr/>
            </a:pPr>
            <a:endParaRPr lang="en-US" altLang="zh-CN"/>
          </a:p>
        </p:txBody>
      </p:sp>
      <p:sp>
        <p:nvSpPr>
          <p:cNvPr id="5" name="Footer Placeholder 4"/>
          <p:cNvSpPr>
            <a:spLocks noGrp="1"/>
          </p:cNvSpPr>
          <p:nvPr>
            <p:ph type="ftr" sz="quarter" idx="3"/>
          </p:nvPr>
        </p:nvSpPr>
        <p:spPr>
          <a:xfrm>
            <a:off x="3163994" y="30510482"/>
            <a:ext cx="13670280" cy="1752600"/>
          </a:xfrm>
          <a:prstGeom prst="rect">
            <a:avLst/>
          </a:prstGeom>
        </p:spPr>
        <p:txBody>
          <a:bodyPr vert="horz" lIns="219456" tIns="219456" rIns="438912" bIns="219456" rtlCol="0" anchor="ctr"/>
          <a:lstStyle>
            <a:lvl1pPr algn="l">
              <a:defRPr sz="5800">
                <a:solidFill>
                  <a:schemeClr val="tx1">
                    <a:lumMod val="65000"/>
                    <a:lumOff val="35000"/>
                  </a:schemeClr>
                </a:solidFill>
                <a:latin typeface="Century Gothic" pitchFamily="34" charset="0"/>
              </a:defRPr>
            </a:lvl1pPr>
          </a:lstStyle>
          <a:p>
            <a:pPr>
              <a:defRPr/>
            </a:pPr>
            <a:endParaRPr lang="en-US" altLang="zh-CN"/>
          </a:p>
        </p:txBody>
      </p:sp>
      <p:sp>
        <p:nvSpPr>
          <p:cNvPr id="6" name="Slide Number Placeholder 5"/>
          <p:cNvSpPr>
            <a:spLocks noGrp="1"/>
          </p:cNvSpPr>
          <p:nvPr>
            <p:ph type="sldNum" sz="quarter" idx="4"/>
          </p:nvPr>
        </p:nvSpPr>
        <p:spPr>
          <a:xfrm>
            <a:off x="41007737" y="30510482"/>
            <a:ext cx="2697480" cy="1752600"/>
          </a:xfrm>
          <a:prstGeom prst="rect">
            <a:avLst/>
          </a:prstGeom>
        </p:spPr>
        <p:txBody>
          <a:bodyPr vert="horz" lIns="131674" tIns="219456" rIns="219456" bIns="219456" rtlCol="0" anchor="ctr"/>
          <a:lstStyle>
            <a:lvl1pPr algn="l">
              <a:defRPr sz="5800">
                <a:solidFill>
                  <a:schemeClr val="tx1">
                    <a:lumMod val="65000"/>
                    <a:lumOff val="35000"/>
                  </a:schemeClr>
                </a:solidFill>
                <a:latin typeface="Century Gothic" pitchFamily="34" charset="0"/>
              </a:defRPr>
            </a:lvl1pPr>
          </a:lstStyle>
          <a:p>
            <a:fld id="{99B2E749-6C7C-465B-A61C-951C49A85D32}" type="slidenum">
              <a:rPr lang="en-US" altLang="zh-CN" smtClean="0"/>
              <a:pPr/>
              <a:t>‹#›</a:t>
            </a:fld>
            <a:endParaRPr lang="en-US" altLang="zh-CN"/>
          </a:p>
        </p:txBody>
      </p:sp>
      <p:sp>
        <p:nvSpPr>
          <p:cNvPr id="7" name="Oval 6"/>
          <p:cNvSpPr/>
          <p:nvPr/>
        </p:nvSpPr>
        <p:spPr>
          <a:xfrm>
            <a:off x="40597248"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marL="0" algn="ctr" defTabSz="4389120" rtl="0" eaLnBrk="1" latinLnBrk="0" hangingPunct="1"/>
            <a:endParaRPr lang="en-US" sz="8600" kern="1200">
              <a:solidFill>
                <a:schemeClr val="lt1"/>
              </a:solidFill>
              <a:latin typeface="+mn-lt"/>
              <a:ea typeface="+mn-ea"/>
              <a:cs typeface="+mn-cs"/>
            </a:endParaRPr>
          </a:p>
        </p:txBody>
      </p:sp>
      <p:sp>
        <p:nvSpPr>
          <p:cNvPr id="8" name="Oval 7"/>
          <p:cNvSpPr/>
          <p:nvPr/>
        </p:nvSpPr>
        <p:spPr>
          <a:xfrm>
            <a:off x="2731771"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ctr" defTabSz="4389120" rtl="0" eaLnBrk="1" latinLnBrk="0" hangingPunct="1">
        <a:lnSpc>
          <a:spcPts val="27840"/>
        </a:lnSpc>
        <a:spcBef>
          <a:spcPct val="0"/>
        </a:spcBef>
        <a:buNone/>
        <a:defRPr sz="259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1645920" indent="-1645920" algn="l" defTabSz="4389120" rtl="0" eaLnBrk="1" latinLnBrk="0" hangingPunct="1">
        <a:spcBef>
          <a:spcPct val="20000"/>
        </a:spcBef>
        <a:buFont typeface="Arial" pitchFamily="34" charset="0"/>
        <a:buChar char="•"/>
        <a:defRPr sz="11500" kern="1200">
          <a:solidFill>
            <a:schemeClr val="tx1">
              <a:lumMod val="50000"/>
              <a:lumOff val="50000"/>
            </a:schemeClr>
          </a:solidFill>
          <a:latin typeface="+mj-lt"/>
          <a:ea typeface="+mn-ea"/>
          <a:cs typeface="+mn-cs"/>
        </a:defRPr>
      </a:lvl1pPr>
      <a:lvl2pPr marL="3566160" indent="-137160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2pPr>
      <a:lvl3pPr marL="548640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3pPr>
      <a:lvl4pPr marL="768096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4pPr>
      <a:lvl5pPr marL="987552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5pPr>
      <a:lvl6pPr marL="1207008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6pPr>
      <a:lvl7pPr marL="1426464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7pPr>
      <a:lvl8pPr marL="1645920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8pPr>
      <a:lvl9pPr marL="1865376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Text Box 16"/>
          <p:cNvSpPr txBox="1">
            <a:spLocks noChangeArrowheads="1"/>
          </p:cNvSpPr>
          <p:nvPr/>
        </p:nvSpPr>
        <p:spPr bwMode="auto">
          <a:xfrm>
            <a:off x="537635" y="930259"/>
            <a:ext cx="43713265" cy="46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spcBef>
                <a:spcPts val="0"/>
              </a:spcBef>
            </a:pPr>
            <a:r>
              <a:rPr lang="en-US" sz="9600" b="1" dirty="0">
                <a:solidFill>
                  <a:srgbClr val="2F2F2F"/>
                </a:solidFill>
                <a:effectLst/>
                <a:latin typeface="Calibri" panose="020F0502020204030204" pitchFamily="34" charset="0"/>
                <a:ea typeface="Times New Roman" panose="02020603050405020304" pitchFamily="18" charset="0"/>
                <a:cs typeface="Calibri" panose="020F0502020204030204" pitchFamily="34" charset="0"/>
              </a:rPr>
              <a:t>                   How Relationships </a:t>
            </a:r>
            <a:r>
              <a:rPr lang="en-US" sz="9600" dirty="0">
                <a:solidFill>
                  <a:srgbClr val="2F2F2F"/>
                </a:solidFill>
                <a:latin typeface="Calibri" panose="020F0502020204030204" pitchFamily="34" charset="0"/>
                <a:ea typeface="Times New Roman" panose="02020603050405020304" pitchFamily="18" charset="0"/>
                <a:cs typeface="Calibri" panose="020F0502020204030204" pitchFamily="34" charset="0"/>
              </a:rPr>
              <a:t>M</a:t>
            </a:r>
            <a:r>
              <a:rPr lang="en-US" sz="9600" b="1" dirty="0">
                <a:solidFill>
                  <a:srgbClr val="2F2F2F"/>
                </a:solidFill>
                <a:effectLst/>
                <a:latin typeface="Calibri" panose="020F0502020204030204" pitchFamily="34" charset="0"/>
                <a:ea typeface="Times New Roman" panose="02020603050405020304" pitchFamily="18" charset="0"/>
                <a:cs typeface="Calibri" panose="020F0502020204030204" pitchFamily="34" charset="0"/>
              </a:rPr>
              <a:t>ake </a:t>
            </a:r>
            <a:r>
              <a:rPr lang="en-US" sz="9600" dirty="0">
                <a:solidFill>
                  <a:srgbClr val="2F2F2F"/>
                </a:solidFill>
                <a:latin typeface="Calibri" panose="020F0502020204030204" pitchFamily="34" charset="0"/>
                <a:ea typeface="Times New Roman" panose="02020603050405020304" pitchFamily="18" charset="0"/>
                <a:cs typeface="Calibri" panose="020F0502020204030204" pitchFamily="34" charset="0"/>
              </a:rPr>
              <a:t>Q</a:t>
            </a:r>
            <a:r>
              <a:rPr lang="en-US" sz="9600" b="1" dirty="0">
                <a:solidFill>
                  <a:srgbClr val="2F2F2F"/>
                </a:solidFill>
                <a:effectLst/>
                <a:latin typeface="Calibri" panose="020F0502020204030204" pitchFamily="34" charset="0"/>
                <a:ea typeface="Times New Roman" panose="02020603050405020304" pitchFamily="18" charset="0"/>
                <a:cs typeface="Calibri" panose="020F0502020204030204" pitchFamily="34" charset="0"/>
              </a:rPr>
              <a:t>uality </a:t>
            </a:r>
            <a:r>
              <a:rPr lang="en-US" sz="9600" dirty="0">
                <a:solidFill>
                  <a:srgbClr val="2F2F2F"/>
                </a:solidFill>
                <a:latin typeface="Calibri" panose="020F0502020204030204" pitchFamily="34" charset="0"/>
                <a:ea typeface="Times New Roman" panose="02020603050405020304" pitchFamily="18" charset="0"/>
                <a:cs typeface="Calibri" panose="020F0502020204030204" pitchFamily="34" charset="0"/>
              </a:rPr>
              <a:t>I</a:t>
            </a:r>
            <a:r>
              <a:rPr lang="en-US" sz="9600" b="1" dirty="0">
                <a:solidFill>
                  <a:srgbClr val="2F2F2F"/>
                </a:solidFill>
                <a:effectLst/>
                <a:latin typeface="Calibri" panose="020F0502020204030204" pitchFamily="34" charset="0"/>
                <a:ea typeface="Times New Roman" panose="02020603050405020304" pitchFamily="18" charset="0"/>
                <a:cs typeface="Calibri" panose="020F0502020204030204" pitchFamily="34" charset="0"/>
              </a:rPr>
              <a:t>mprovement </a:t>
            </a:r>
            <a:r>
              <a:rPr lang="en-US" sz="9600" dirty="0">
                <a:solidFill>
                  <a:srgbClr val="2F2F2F"/>
                </a:solidFill>
                <a:latin typeface="Calibri" panose="020F0502020204030204" pitchFamily="34" charset="0"/>
                <a:ea typeface="Times New Roman" panose="02020603050405020304" pitchFamily="18" charset="0"/>
                <a:cs typeface="Calibri" panose="020F0502020204030204" pitchFamily="34" charset="0"/>
              </a:rPr>
              <a:t>P</a:t>
            </a:r>
            <a:r>
              <a:rPr lang="en-US" sz="9600" b="1" dirty="0">
                <a:solidFill>
                  <a:srgbClr val="2F2F2F"/>
                </a:solidFill>
                <a:effectLst/>
                <a:latin typeface="Calibri" panose="020F0502020204030204" pitchFamily="34" charset="0"/>
                <a:ea typeface="Times New Roman" panose="02020603050405020304" pitchFamily="18" charset="0"/>
                <a:cs typeface="Calibri" panose="020F0502020204030204" pitchFamily="34" charset="0"/>
              </a:rPr>
              <a:t>rojects </a:t>
            </a:r>
            <a:r>
              <a:rPr lang="en-US" sz="9600" dirty="0">
                <a:solidFill>
                  <a:srgbClr val="2F2F2F"/>
                </a:solidFill>
                <a:latin typeface="Calibri" panose="020F0502020204030204" pitchFamily="34" charset="0"/>
                <a:ea typeface="Times New Roman" panose="02020603050405020304" pitchFamily="18" charset="0"/>
                <a:cs typeface="Calibri" panose="020F0502020204030204" pitchFamily="34" charset="0"/>
              </a:rPr>
              <a:t>W</a:t>
            </a:r>
            <a:r>
              <a:rPr lang="en-US" sz="9600" b="1" dirty="0">
                <a:solidFill>
                  <a:srgbClr val="2F2F2F"/>
                </a:solidFill>
                <a:effectLst/>
                <a:latin typeface="Calibri" panose="020F0502020204030204" pitchFamily="34" charset="0"/>
                <a:ea typeface="Times New Roman" panose="02020603050405020304" pitchFamily="18" charset="0"/>
                <a:cs typeface="Calibri" panose="020F0502020204030204" pitchFamily="34" charset="0"/>
              </a:rPr>
              <a:t>ork and Sustainable </a:t>
            </a:r>
            <a:endParaRPr lang="en-US" altLang="zh-CN" sz="9600" baseline="0" dirty="0">
              <a:latin typeface="Calibri" panose="020F0502020204030204" pitchFamily="34" charset="0"/>
              <a:ea typeface="SimSun" pitchFamily="2" charset="-122"/>
              <a:cs typeface="Calibri" panose="020F0502020204030204" pitchFamily="34" charset="0"/>
            </a:endParaRPr>
          </a:p>
          <a:p>
            <a:pPr algn="ctr" eaLnBrk="1" hangingPunct="1">
              <a:spcBef>
                <a:spcPts val="0"/>
              </a:spcBef>
            </a:pPr>
            <a:r>
              <a:rPr lang="en-US" sz="8200" b="0" dirty="0"/>
              <a:t>  Wambui Makobu, Angie Doneslon,Tod Newman, Mary Adam </a:t>
            </a:r>
          </a:p>
          <a:p>
            <a:pPr algn="ctr" eaLnBrk="1" hangingPunct="1">
              <a:spcBef>
                <a:spcPts val="0"/>
              </a:spcBef>
            </a:pPr>
            <a:endParaRPr lang="en-US" sz="8200" dirty="0"/>
          </a:p>
          <a:p>
            <a:pPr algn="ctr" eaLnBrk="1" hangingPunct="1">
              <a:spcBef>
                <a:spcPct val="50000"/>
              </a:spcBef>
            </a:pPr>
            <a:endParaRPr lang="en-US" altLang="zh-CN" sz="6200" baseline="0" dirty="0">
              <a:ea typeface="SimSun" pitchFamily="2" charset="-122"/>
            </a:endParaRPr>
          </a:p>
        </p:txBody>
      </p:sp>
      <p:sp>
        <p:nvSpPr>
          <p:cNvPr id="14341" name="Text Box 18"/>
          <p:cNvSpPr txBox="1">
            <a:spLocks noChangeArrowheads="1"/>
          </p:cNvSpPr>
          <p:nvPr/>
        </p:nvSpPr>
        <p:spPr bwMode="auto">
          <a:xfrm>
            <a:off x="6042778" y="4480718"/>
            <a:ext cx="37359773" cy="553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lnSpc>
                <a:spcPct val="60000"/>
              </a:lnSpc>
              <a:spcBef>
                <a:spcPct val="50000"/>
              </a:spcBef>
            </a:pPr>
            <a:r>
              <a:rPr lang="en-US" altLang="zh-CN" sz="4800" b="0" baseline="0" dirty="0">
                <a:ea typeface="SimSun" pitchFamily="2" charset="-122"/>
              </a:rPr>
              <a:t>AIC Kijabe Hospital, African Consortium for Quality Improvement Research for HealthCare</a:t>
            </a:r>
          </a:p>
        </p:txBody>
      </p:sp>
      <p:sp>
        <p:nvSpPr>
          <p:cNvPr id="14346" name="Rectangle 45"/>
          <p:cNvSpPr>
            <a:spLocks noChangeArrowheads="1"/>
          </p:cNvSpPr>
          <p:nvPr/>
        </p:nvSpPr>
        <p:spPr bwMode="auto">
          <a:xfrm>
            <a:off x="1371600" y="9391567"/>
            <a:ext cx="13128173" cy="106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nchor="ctr">
            <a:spAutoFit/>
          </a:bodyPr>
          <a:lstStyle/>
          <a:p>
            <a:pPr algn="ctr"/>
            <a:endParaRPr lang="en-US" altLang="zh-CN" sz="4300" dirty="0">
              <a:ea typeface="SimSun" pitchFamily="2" charset="-122"/>
            </a:endParaRPr>
          </a:p>
          <a:p>
            <a:pPr algn="ctr"/>
            <a:endParaRPr lang="en-US" altLang="zh-CN" sz="1900" dirty="0">
              <a:ea typeface="SimSun" pitchFamily="2" charset="-122"/>
            </a:endParaRPr>
          </a:p>
          <a:p>
            <a:pPr algn="just">
              <a:spcAft>
                <a:spcPts val="2626"/>
              </a:spcAft>
            </a:pPr>
            <a:r>
              <a:rPr lang="en-US" altLang="zh-CN" dirty="0">
                <a:ea typeface="SimSun" pitchFamily="2" charset="-122"/>
              </a:rPr>
              <a:t>	</a:t>
            </a:r>
            <a:endParaRPr lang="en-US" altLang="zh-CN" baseline="0" dirty="0">
              <a:ea typeface="SimSun" pitchFamily="2" charset="-122"/>
            </a:endParaRPr>
          </a:p>
        </p:txBody>
      </p:sp>
      <p:grpSp>
        <p:nvGrpSpPr>
          <p:cNvPr id="2" name="Group 1"/>
          <p:cNvGrpSpPr/>
          <p:nvPr/>
        </p:nvGrpSpPr>
        <p:grpSpPr>
          <a:xfrm>
            <a:off x="526749" y="4967877"/>
            <a:ext cx="14829540" cy="7477006"/>
            <a:chOff x="1852051" y="6526872"/>
            <a:chExt cx="15445349" cy="10241889"/>
          </a:xfrm>
        </p:grpSpPr>
        <p:sp>
          <p:nvSpPr>
            <p:cNvPr id="14342" name="Rectangle 31"/>
            <p:cNvSpPr>
              <a:spLocks noChangeArrowheads="1"/>
            </p:cNvSpPr>
            <p:nvPr/>
          </p:nvSpPr>
          <p:spPr bwMode="auto">
            <a:xfrm>
              <a:off x="1852051" y="6557962"/>
              <a:ext cx="15445349" cy="10210799"/>
            </a:xfrm>
            <a:prstGeom prst="rect">
              <a:avLst/>
            </a:prstGeom>
            <a:solidFill>
              <a:schemeClr val="bg2"/>
            </a:solidFill>
            <a:ln w="12700" cmpd="sng">
              <a:solidFill>
                <a:schemeClr val="accent1"/>
              </a:solidFill>
              <a:miter lim="800000"/>
              <a:headEnd/>
              <a:tailEnd/>
            </a:ln>
          </p:spPr>
          <p:txBody>
            <a:bodyPr wrap="none" anchor="ctr"/>
            <a:lstStyle/>
            <a:p>
              <a:endParaRPr lang="en-US" baseline="0" dirty="0"/>
            </a:p>
          </p:txBody>
        </p:sp>
        <p:sp>
          <p:nvSpPr>
            <p:cNvPr id="70" name="Rectangle 69"/>
            <p:cNvSpPr/>
            <p:nvPr/>
          </p:nvSpPr>
          <p:spPr>
            <a:xfrm>
              <a:off x="1860131" y="6526872"/>
              <a:ext cx="15381196" cy="1048754"/>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2">
                <a:lumMod val="20000"/>
                <a:lumOff val="80000"/>
              </a:schemeClr>
            </a:solidFill>
            <a:ln w="12700" cmpd="sng">
              <a:noFill/>
            </a:ln>
          </p:spPr>
          <p:txBody>
            <a:bodyPr wrap="square">
              <a:spAutoFit/>
            </a:bodyPr>
            <a:lstStyle/>
            <a:p>
              <a:pPr algn="ctr">
                <a:defRPr/>
              </a:pPr>
              <a:r>
                <a:rPr lang="en-US" sz="4300" baseline="0" dirty="0">
                  <a:latin typeface="Arial" charset="0"/>
                  <a:ea typeface="ＭＳ Ｐゴシック" charset="0"/>
                  <a:cs typeface="ＭＳ Ｐゴシック" charset="0"/>
                </a:rPr>
                <a:t>Background </a:t>
              </a:r>
            </a:p>
          </p:txBody>
        </p:sp>
      </p:grpSp>
      <p:grpSp>
        <p:nvGrpSpPr>
          <p:cNvPr id="24" name="Group 23"/>
          <p:cNvGrpSpPr/>
          <p:nvPr/>
        </p:nvGrpSpPr>
        <p:grpSpPr>
          <a:xfrm>
            <a:off x="29656984" y="18452683"/>
            <a:ext cx="14018180" cy="3940820"/>
            <a:chOff x="34856965" y="20951234"/>
            <a:chExt cx="16297452" cy="5093953"/>
          </a:xfrm>
        </p:grpSpPr>
        <p:sp>
          <p:nvSpPr>
            <p:cNvPr id="84" name="Title 1"/>
            <p:cNvSpPr txBox="1">
              <a:spLocks/>
            </p:cNvSpPr>
            <p:nvPr/>
          </p:nvSpPr>
          <p:spPr>
            <a:xfrm>
              <a:off x="34867217" y="20951234"/>
              <a:ext cx="16287200" cy="1136928"/>
            </a:xfrm>
            <a:custGeom>
              <a:avLst/>
              <a:gdLst>
                <a:gd name="connsiteX0" fmla="*/ 0 w 15547215"/>
                <a:gd name="connsiteY0" fmla="*/ 0 h 852488"/>
                <a:gd name="connsiteX1" fmla="*/ 15547215 w 15547215"/>
                <a:gd name="connsiteY1" fmla="*/ 0 h 852488"/>
                <a:gd name="connsiteX2" fmla="*/ 15547215 w 15547215"/>
                <a:gd name="connsiteY2" fmla="*/ 852488 h 852488"/>
                <a:gd name="connsiteX3" fmla="*/ 0 w 15547215"/>
                <a:gd name="connsiteY3" fmla="*/ 852488 h 852488"/>
                <a:gd name="connsiteX4" fmla="*/ 0 w 15547215"/>
                <a:gd name="connsiteY4" fmla="*/ 0 h 852488"/>
                <a:gd name="connsiteX0" fmla="*/ 0 w 15547215"/>
                <a:gd name="connsiteY0" fmla="*/ 0 h 939573"/>
                <a:gd name="connsiteX1" fmla="*/ 15547215 w 15547215"/>
                <a:gd name="connsiteY1" fmla="*/ 0 h 939573"/>
                <a:gd name="connsiteX2" fmla="*/ 15547215 w 15547215"/>
                <a:gd name="connsiteY2" fmla="*/ 852488 h 939573"/>
                <a:gd name="connsiteX3" fmla="*/ 43543 w 15547215"/>
                <a:gd name="connsiteY3" fmla="*/ 939573 h 939573"/>
                <a:gd name="connsiteX4" fmla="*/ 0 w 15547215"/>
                <a:gd name="connsiteY4" fmla="*/ 0 h 939573"/>
                <a:gd name="connsiteX0" fmla="*/ 0 w 15547215"/>
                <a:gd name="connsiteY0" fmla="*/ 0 h 939574"/>
                <a:gd name="connsiteX1" fmla="*/ 15547215 w 15547215"/>
                <a:gd name="connsiteY1" fmla="*/ 0 h 939574"/>
                <a:gd name="connsiteX2" fmla="*/ 15547215 w 15547215"/>
                <a:gd name="connsiteY2" fmla="*/ 939574 h 939574"/>
                <a:gd name="connsiteX3" fmla="*/ 43543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810928 h 939574"/>
                <a:gd name="connsiteX4" fmla="*/ 0 w 15547215"/>
                <a:gd name="connsiteY4" fmla="*/ 0 h 939574"/>
                <a:gd name="connsiteX0" fmla="*/ 0 w 15547215"/>
                <a:gd name="connsiteY0" fmla="*/ 0 h 810928"/>
                <a:gd name="connsiteX1" fmla="*/ 15547215 w 15547215"/>
                <a:gd name="connsiteY1" fmla="*/ 0 h 810928"/>
                <a:gd name="connsiteX2" fmla="*/ 15547215 w 15547215"/>
                <a:gd name="connsiteY2" fmla="*/ 762686 h 810928"/>
                <a:gd name="connsiteX3" fmla="*/ 0 w 15547215"/>
                <a:gd name="connsiteY3" fmla="*/ 810928 h 810928"/>
                <a:gd name="connsiteX4" fmla="*/ 0 w 15547215"/>
                <a:gd name="connsiteY4" fmla="*/ 0 h 810928"/>
                <a:gd name="connsiteX0" fmla="*/ 0 w 15547215"/>
                <a:gd name="connsiteY0" fmla="*/ 0 h 827010"/>
                <a:gd name="connsiteX1" fmla="*/ 15547215 w 15547215"/>
                <a:gd name="connsiteY1" fmla="*/ 0 h 827010"/>
                <a:gd name="connsiteX2" fmla="*/ 15547215 w 15547215"/>
                <a:gd name="connsiteY2" fmla="*/ 827010 h 827010"/>
                <a:gd name="connsiteX3" fmla="*/ 0 w 15547215"/>
                <a:gd name="connsiteY3" fmla="*/ 810928 h 827010"/>
                <a:gd name="connsiteX4" fmla="*/ 0 w 15547215"/>
                <a:gd name="connsiteY4" fmla="*/ 0 h 827010"/>
                <a:gd name="connsiteX0" fmla="*/ 0 w 15547215"/>
                <a:gd name="connsiteY0" fmla="*/ 0 h 810928"/>
                <a:gd name="connsiteX1" fmla="*/ 15547215 w 15547215"/>
                <a:gd name="connsiteY1" fmla="*/ 0 h 810928"/>
                <a:gd name="connsiteX2" fmla="*/ 15547215 w 15547215"/>
                <a:gd name="connsiteY2" fmla="*/ 778767 h 810928"/>
                <a:gd name="connsiteX3" fmla="*/ 0 w 15547215"/>
                <a:gd name="connsiteY3" fmla="*/ 810928 h 810928"/>
                <a:gd name="connsiteX4" fmla="*/ 0 w 15547215"/>
                <a:gd name="connsiteY4" fmla="*/ 0 h 810928"/>
                <a:gd name="connsiteX0" fmla="*/ 0 w 15547215"/>
                <a:gd name="connsiteY0" fmla="*/ 0 h 843091"/>
                <a:gd name="connsiteX1" fmla="*/ 15547215 w 15547215"/>
                <a:gd name="connsiteY1" fmla="*/ 0 h 843091"/>
                <a:gd name="connsiteX2" fmla="*/ 15547215 w 15547215"/>
                <a:gd name="connsiteY2" fmla="*/ 843091 h 843091"/>
                <a:gd name="connsiteX3" fmla="*/ 0 w 15547215"/>
                <a:gd name="connsiteY3" fmla="*/ 810928 h 843091"/>
                <a:gd name="connsiteX4" fmla="*/ 0 w 15547215"/>
                <a:gd name="connsiteY4" fmla="*/ 0 h 843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7215" h="843091">
                  <a:moveTo>
                    <a:pt x="0" y="0"/>
                  </a:moveTo>
                  <a:lnTo>
                    <a:pt x="15547215" y="0"/>
                  </a:lnTo>
                  <a:lnTo>
                    <a:pt x="15547215" y="843091"/>
                  </a:lnTo>
                  <a:lnTo>
                    <a:pt x="0" y="810928"/>
                  </a:lnTo>
                  <a:lnTo>
                    <a:pt x="0" y="0"/>
                  </a:lnTo>
                  <a:close/>
                </a:path>
              </a:pathLst>
            </a:custGeom>
            <a:solidFill>
              <a:schemeClr val="accent1">
                <a:lumMod val="40000"/>
                <a:lumOff val="60000"/>
              </a:schemeClr>
            </a:solidFill>
            <a:ln>
              <a:solidFill>
                <a:schemeClr val="accent1"/>
              </a:solidFill>
            </a:ln>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a:r>
                <a:rPr lang="en-US" sz="4300" baseline="0" dirty="0"/>
                <a:t>Interpretation</a:t>
              </a:r>
            </a:p>
          </p:txBody>
        </p:sp>
        <p:sp>
          <p:nvSpPr>
            <p:cNvPr id="14356" name="Rectangle 36"/>
            <p:cNvSpPr>
              <a:spLocks noChangeArrowheads="1"/>
            </p:cNvSpPr>
            <p:nvPr/>
          </p:nvSpPr>
          <p:spPr bwMode="auto">
            <a:xfrm>
              <a:off x="34856965" y="20951234"/>
              <a:ext cx="16287200" cy="50939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sp>
        <p:nvSpPr>
          <p:cNvPr id="14353" name="Rectangle 20"/>
          <p:cNvSpPr>
            <a:spLocks noChangeArrowheads="1"/>
          </p:cNvSpPr>
          <p:nvPr/>
        </p:nvSpPr>
        <p:spPr bwMode="auto">
          <a:xfrm>
            <a:off x="656434" y="14075537"/>
            <a:ext cx="14762250" cy="138754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nvGrpSpPr>
          <p:cNvPr id="23" name="Group 22"/>
          <p:cNvGrpSpPr/>
          <p:nvPr/>
        </p:nvGrpSpPr>
        <p:grpSpPr>
          <a:xfrm>
            <a:off x="29507766" y="4967438"/>
            <a:ext cx="14023940" cy="13007822"/>
            <a:chOff x="34807224" y="6557962"/>
            <a:chExt cx="15560976" cy="14020800"/>
          </a:xfrm>
        </p:grpSpPr>
        <p:sp>
          <p:nvSpPr>
            <p:cNvPr id="14343" name="Rectangle 34"/>
            <p:cNvSpPr>
              <a:spLocks noChangeArrowheads="1"/>
            </p:cNvSpPr>
            <p:nvPr/>
          </p:nvSpPr>
          <p:spPr bwMode="auto">
            <a:xfrm>
              <a:off x="34823400" y="6557962"/>
              <a:ext cx="15544800" cy="140208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50" name="Rectangle 8"/>
            <p:cNvSpPr/>
            <p:nvPr/>
          </p:nvSpPr>
          <p:spPr>
            <a:xfrm>
              <a:off x="34807224" y="6557968"/>
              <a:ext cx="15544801" cy="812775"/>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618692"/>
                <a:gd name="connsiteX1" fmla="*/ 16230600 w 16230600"/>
                <a:gd name="connsiteY1" fmla="*/ 0 h 1618692"/>
                <a:gd name="connsiteX2" fmla="*/ 16173450 w 16230600"/>
                <a:gd name="connsiteY2" fmla="*/ 1257958 h 1618692"/>
                <a:gd name="connsiteX3" fmla="*/ 28575 w 16230600"/>
                <a:gd name="connsiteY3" fmla="*/ 1618692 h 1618692"/>
                <a:gd name="connsiteX4" fmla="*/ 0 w 16230600"/>
                <a:gd name="connsiteY4" fmla="*/ 0 h 1618692"/>
                <a:gd name="connsiteX0" fmla="*/ 0 w 16233122"/>
                <a:gd name="connsiteY0" fmla="*/ 0 h 1618692"/>
                <a:gd name="connsiteX1" fmla="*/ 16230600 w 16233122"/>
                <a:gd name="connsiteY1" fmla="*/ 0 h 1618692"/>
                <a:gd name="connsiteX2" fmla="*/ 16233122 w 16233122"/>
                <a:gd name="connsiteY2" fmla="*/ 1591652 h 1618692"/>
                <a:gd name="connsiteX3" fmla="*/ 28575 w 16233122"/>
                <a:gd name="connsiteY3" fmla="*/ 1618692 h 1618692"/>
                <a:gd name="connsiteX4" fmla="*/ 0 w 16233122"/>
                <a:gd name="connsiteY4" fmla="*/ 0 h 1618692"/>
                <a:gd name="connsiteX0" fmla="*/ 16889 w 16250011"/>
                <a:gd name="connsiteY0" fmla="*/ 0 h 1985100"/>
                <a:gd name="connsiteX1" fmla="*/ 16247489 w 16250011"/>
                <a:gd name="connsiteY1" fmla="*/ 0 h 1985100"/>
                <a:gd name="connsiteX2" fmla="*/ 16250011 w 16250011"/>
                <a:gd name="connsiteY2" fmla="*/ 1591652 h 1985100"/>
                <a:gd name="connsiteX3" fmla="*/ 0 w 16250011"/>
                <a:gd name="connsiteY3" fmla="*/ 1985100 h 1985100"/>
                <a:gd name="connsiteX4" fmla="*/ 16889 w 16250011"/>
                <a:gd name="connsiteY4" fmla="*/ 0 h 1985100"/>
                <a:gd name="connsiteX0" fmla="*/ 16889 w 16280321"/>
                <a:gd name="connsiteY0" fmla="*/ 0 h 1985100"/>
                <a:gd name="connsiteX1" fmla="*/ 16247489 w 16280321"/>
                <a:gd name="connsiteY1" fmla="*/ 0 h 1985100"/>
                <a:gd name="connsiteX2" fmla="*/ 16280321 w 16280321"/>
                <a:gd name="connsiteY2" fmla="*/ 1866458 h 1985100"/>
                <a:gd name="connsiteX3" fmla="*/ 0 w 16280321"/>
                <a:gd name="connsiteY3" fmla="*/ 1985100 h 1985100"/>
                <a:gd name="connsiteX4" fmla="*/ 16889 w 16280321"/>
                <a:gd name="connsiteY4" fmla="*/ 0 h 1985100"/>
                <a:gd name="connsiteX0" fmla="*/ 16889 w 16280321"/>
                <a:gd name="connsiteY0" fmla="*/ 0 h 1988596"/>
                <a:gd name="connsiteX1" fmla="*/ 16247489 w 16280321"/>
                <a:gd name="connsiteY1" fmla="*/ 0 h 1988596"/>
                <a:gd name="connsiteX2" fmla="*/ 16280321 w 16280321"/>
                <a:gd name="connsiteY2" fmla="*/ 1988596 h 1988596"/>
                <a:gd name="connsiteX3" fmla="*/ 0 w 16280321"/>
                <a:gd name="connsiteY3" fmla="*/ 1985100 h 1988596"/>
                <a:gd name="connsiteX4" fmla="*/ 16889 w 16280321"/>
                <a:gd name="connsiteY4" fmla="*/ 0 h 1988596"/>
                <a:gd name="connsiteX0" fmla="*/ 16889 w 16247524"/>
                <a:gd name="connsiteY0" fmla="*/ 0 h 1988596"/>
                <a:gd name="connsiteX1" fmla="*/ 16247489 w 16247524"/>
                <a:gd name="connsiteY1" fmla="*/ 0 h 1988596"/>
                <a:gd name="connsiteX2" fmla="*/ 16234857 w 16247524"/>
                <a:gd name="connsiteY2" fmla="*/ 1988596 h 1988596"/>
                <a:gd name="connsiteX3" fmla="*/ 0 w 16247524"/>
                <a:gd name="connsiteY3" fmla="*/ 1985100 h 1988596"/>
                <a:gd name="connsiteX4" fmla="*/ 16889 w 16247524"/>
                <a:gd name="connsiteY4" fmla="*/ 0 h 1988596"/>
                <a:gd name="connsiteX0" fmla="*/ 16889 w 16250013"/>
                <a:gd name="connsiteY0" fmla="*/ 0 h 1985100"/>
                <a:gd name="connsiteX1" fmla="*/ 16247489 w 16250013"/>
                <a:gd name="connsiteY1" fmla="*/ 0 h 1985100"/>
                <a:gd name="connsiteX2" fmla="*/ 16250013 w 16250013"/>
                <a:gd name="connsiteY2" fmla="*/ 1958060 h 1985100"/>
                <a:gd name="connsiteX3" fmla="*/ 0 w 16250013"/>
                <a:gd name="connsiteY3" fmla="*/ 1985100 h 1985100"/>
                <a:gd name="connsiteX4" fmla="*/ 16889 w 16250013"/>
                <a:gd name="connsiteY4" fmla="*/ 0 h 1985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50013" h="1985100">
                  <a:moveTo>
                    <a:pt x="16889" y="0"/>
                  </a:moveTo>
                  <a:lnTo>
                    <a:pt x="16247489" y="0"/>
                  </a:lnTo>
                  <a:cubicBezTo>
                    <a:pt x="16248330" y="530551"/>
                    <a:pt x="16249172" y="1427509"/>
                    <a:pt x="16250013" y="1958060"/>
                  </a:cubicBezTo>
                  <a:lnTo>
                    <a:pt x="0" y="1985100"/>
                  </a:lnTo>
                  <a:lnTo>
                    <a:pt x="16889" y="0"/>
                  </a:lnTo>
                  <a:close/>
                </a:path>
              </a:pathLst>
            </a:custGeom>
            <a:solidFill>
              <a:schemeClr val="accent3"/>
            </a:solidFill>
            <a:ln>
              <a:solidFill>
                <a:schemeClr val="accent1"/>
              </a:solidFill>
            </a:ln>
          </p:spPr>
          <p:txBody>
            <a:bodyPr wrap="square">
              <a:spAutoFit/>
            </a:bodyPr>
            <a:lstStyle/>
            <a:p>
              <a:pPr algn="ctr">
                <a:defRPr/>
              </a:pPr>
              <a:r>
                <a:rPr lang="en-US" sz="4300" baseline="0" dirty="0">
                  <a:latin typeface="Arial" charset="0"/>
                  <a:ea typeface="宋体" charset="0"/>
                  <a:cs typeface="ＭＳ Ｐゴシック" charset="0"/>
                </a:rPr>
                <a:t>Results</a:t>
              </a:r>
              <a:endParaRPr lang="en-US" sz="4300" baseline="0" dirty="0">
                <a:latin typeface="Arial" charset="0"/>
                <a:ea typeface="ＭＳ Ｐゴシック" charset="0"/>
                <a:cs typeface="ＭＳ Ｐゴシック" charset="0"/>
              </a:endParaRPr>
            </a:p>
          </p:txBody>
        </p:sp>
      </p:grpSp>
      <p:grpSp>
        <p:nvGrpSpPr>
          <p:cNvPr id="26" name="Group 25"/>
          <p:cNvGrpSpPr/>
          <p:nvPr/>
        </p:nvGrpSpPr>
        <p:grpSpPr>
          <a:xfrm>
            <a:off x="29636240" y="26311647"/>
            <a:ext cx="14254960" cy="4584036"/>
            <a:chOff x="34737149" y="31127791"/>
            <a:chExt cx="16238051" cy="3973891"/>
          </a:xfrm>
        </p:grpSpPr>
        <p:sp>
          <p:nvSpPr>
            <p:cNvPr id="14345" name="Rectangle 43"/>
            <p:cNvSpPr>
              <a:spLocks noChangeArrowheads="1"/>
            </p:cNvSpPr>
            <p:nvPr/>
          </p:nvSpPr>
          <p:spPr bwMode="auto">
            <a:xfrm>
              <a:off x="34737149" y="31950992"/>
              <a:ext cx="16238051" cy="315069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69" name="Rectangle 2"/>
            <p:cNvSpPr txBox="1">
              <a:spLocks noChangeArrowheads="1"/>
            </p:cNvSpPr>
            <p:nvPr/>
          </p:nvSpPr>
          <p:spPr>
            <a:xfrm>
              <a:off x="34749777" y="31127791"/>
              <a:ext cx="16088854" cy="856427"/>
            </a:xfrm>
            <a:custGeom>
              <a:avLst/>
              <a:gdLst>
                <a:gd name="connsiteX0" fmla="*/ 0 w 15525751"/>
                <a:gd name="connsiteY0" fmla="*/ 0 h 815181"/>
                <a:gd name="connsiteX1" fmla="*/ 15525751 w 15525751"/>
                <a:gd name="connsiteY1" fmla="*/ 0 h 815181"/>
                <a:gd name="connsiteX2" fmla="*/ 15525751 w 15525751"/>
                <a:gd name="connsiteY2" fmla="*/ 815181 h 815181"/>
                <a:gd name="connsiteX3" fmla="*/ 0 w 15525751"/>
                <a:gd name="connsiteY3" fmla="*/ 815181 h 815181"/>
                <a:gd name="connsiteX4" fmla="*/ 0 w 15525751"/>
                <a:gd name="connsiteY4" fmla="*/ 0 h 815181"/>
                <a:gd name="connsiteX0" fmla="*/ 0 w 15525751"/>
                <a:gd name="connsiteY0" fmla="*/ 0 h 887752"/>
                <a:gd name="connsiteX1" fmla="*/ 15525751 w 15525751"/>
                <a:gd name="connsiteY1" fmla="*/ 0 h 887752"/>
                <a:gd name="connsiteX2" fmla="*/ 15525751 w 15525751"/>
                <a:gd name="connsiteY2" fmla="*/ 815181 h 887752"/>
                <a:gd name="connsiteX3" fmla="*/ 0 w 15525751"/>
                <a:gd name="connsiteY3" fmla="*/ 887752 h 887752"/>
                <a:gd name="connsiteX4" fmla="*/ 0 w 15525751"/>
                <a:gd name="connsiteY4" fmla="*/ 0 h 887752"/>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887752 h 916781"/>
                <a:gd name="connsiteX4" fmla="*/ 0 w 15540266"/>
                <a:gd name="connsiteY4" fmla="*/ 0 h 916781"/>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739496 h 916781"/>
                <a:gd name="connsiteX4" fmla="*/ 0 w 15540266"/>
                <a:gd name="connsiteY4" fmla="*/ 0 h 916781"/>
                <a:gd name="connsiteX0" fmla="*/ 0 w 15525751"/>
                <a:gd name="connsiteY0" fmla="*/ 0 h 768525"/>
                <a:gd name="connsiteX1" fmla="*/ 15525751 w 15525751"/>
                <a:gd name="connsiteY1" fmla="*/ 0 h 768525"/>
                <a:gd name="connsiteX2" fmla="*/ 15508116 w 15525751"/>
                <a:gd name="connsiteY2" fmla="*/ 768525 h 768525"/>
                <a:gd name="connsiteX3" fmla="*/ 0 w 15525751"/>
                <a:gd name="connsiteY3" fmla="*/ 739496 h 768525"/>
                <a:gd name="connsiteX4" fmla="*/ 0 w 15525751"/>
                <a:gd name="connsiteY4" fmla="*/ 0 h 768525"/>
                <a:gd name="connsiteX0" fmla="*/ 0 w 15540215"/>
                <a:gd name="connsiteY0" fmla="*/ 0 h 768525"/>
                <a:gd name="connsiteX1" fmla="*/ 15525751 w 15540215"/>
                <a:gd name="connsiteY1" fmla="*/ 0 h 768525"/>
                <a:gd name="connsiteX2" fmla="*/ 15540215 w 15540215"/>
                <a:gd name="connsiteY2" fmla="*/ 768525 h 768525"/>
                <a:gd name="connsiteX3" fmla="*/ 0 w 15540215"/>
                <a:gd name="connsiteY3" fmla="*/ 739496 h 768525"/>
                <a:gd name="connsiteX4" fmla="*/ 0 w 15540215"/>
                <a:gd name="connsiteY4" fmla="*/ 0 h 768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215" h="768525">
                  <a:moveTo>
                    <a:pt x="0" y="0"/>
                  </a:moveTo>
                  <a:lnTo>
                    <a:pt x="15525751" y="0"/>
                  </a:lnTo>
                  <a:lnTo>
                    <a:pt x="15540215" y="768525"/>
                  </a:lnTo>
                  <a:lnTo>
                    <a:pt x="0" y="739496"/>
                  </a:lnTo>
                  <a:lnTo>
                    <a:pt x="0" y="0"/>
                  </a:lnTo>
                  <a:close/>
                </a:path>
              </a:pathLst>
            </a:custGeom>
            <a:solidFill>
              <a:schemeClr val="accent1">
                <a:lumMod val="40000"/>
                <a:lumOff val="60000"/>
              </a:schemeClr>
            </a:solidFill>
            <a:ln>
              <a:solidFill>
                <a:schemeClr val="accent1"/>
              </a:solidFill>
            </a:ln>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ea typeface="ヒラギノ角ゴ Pro W3" charset="-128"/>
                </a:rPr>
                <a:t>Acknowledgments</a:t>
              </a:r>
              <a:endParaRPr lang="en-US" baseline="0" dirty="0">
                <a:ea typeface="ヒラギノ角ゴ Pro W3" charset="-128"/>
              </a:endParaRPr>
            </a:p>
          </p:txBody>
        </p:sp>
      </p:grpSp>
      <p:grpSp>
        <p:nvGrpSpPr>
          <p:cNvPr id="22" name="Group 21"/>
          <p:cNvGrpSpPr/>
          <p:nvPr/>
        </p:nvGrpSpPr>
        <p:grpSpPr>
          <a:xfrm>
            <a:off x="625363" y="4967438"/>
            <a:ext cx="28876553" cy="27364296"/>
            <a:chOff x="996927" y="6557963"/>
            <a:chExt cx="33183536" cy="29565600"/>
          </a:xfrm>
        </p:grpSpPr>
        <p:sp>
          <p:nvSpPr>
            <p:cNvPr id="9" name="Rectangle 8"/>
            <p:cNvSpPr/>
            <p:nvPr/>
          </p:nvSpPr>
          <p:spPr>
            <a:xfrm>
              <a:off x="996927" y="15512522"/>
              <a:ext cx="17011998" cy="814712"/>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428710"/>
                <a:gd name="connsiteX1" fmla="*/ 16230600 w 16230600"/>
                <a:gd name="connsiteY1" fmla="*/ 0 h 1428710"/>
                <a:gd name="connsiteX2" fmla="*/ 16173450 w 16230600"/>
                <a:gd name="connsiteY2" fmla="*/ 1257958 h 1428710"/>
                <a:gd name="connsiteX3" fmla="*/ 28575 w 16230600"/>
                <a:gd name="connsiteY3" fmla="*/ 1428710 h 1428710"/>
                <a:gd name="connsiteX4" fmla="*/ 0 w 16230600"/>
                <a:gd name="connsiteY4" fmla="*/ 0 h 1428710"/>
                <a:gd name="connsiteX0" fmla="*/ 0 w 16234410"/>
                <a:gd name="connsiteY0" fmla="*/ 0 h 1507116"/>
                <a:gd name="connsiteX1" fmla="*/ 16230600 w 16234410"/>
                <a:gd name="connsiteY1" fmla="*/ 0 h 1507116"/>
                <a:gd name="connsiteX2" fmla="*/ 16234410 w 16234410"/>
                <a:gd name="connsiteY2" fmla="*/ 1507116 h 1507116"/>
                <a:gd name="connsiteX3" fmla="*/ 28575 w 16234410"/>
                <a:gd name="connsiteY3" fmla="*/ 1428710 h 1507116"/>
                <a:gd name="connsiteX4" fmla="*/ 0 w 16234410"/>
                <a:gd name="connsiteY4" fmla="*/ 0 h 1507116"/>
                <a:gd name="connsiteX0" fmla="*/ 0 w 16234410"/>
                <a:gd name="connsiteY0" fmla="*/ 0 h 1628036"/>
                <a:gd name="connsiteX1" fmla="*/ 16230600 w 16234410"/>
                <a:gd name="connsiteY1" fmla="*/ 0 h 1628036"/>
                <a:gd name="connsiteX2" fmla="*/ 16234410 w 16234410"/>
                <a:gd name="connsiteY2" fmla="*/ 1507116 h 1628036"/>
                <a:gd name="connsiteX3" fmla="*/ 59055 w 16234410"/>
                <a:gd name="connsiteY3" fmla="*/ 1628036 h 1628036"/>
                <a:gd name="connsiteX4" fmla="*/ 0 w 16234410"/>
                <a:gd name="connsiteY4" fmla="*/ 0 h 1628036"/>
                <a:gd name="connsiteX0" fmla="*/ 0 w 16230600"/>
                <a:gd name="connsiteY0" fmla="*/ 0 h 1706442"/>
                <a:gd name="connsiteX1" fmla="*/ 16230600 w 16230600"/>
                <a:gd name="connsiteY1" fmla="*/ 0 h 1706442"/>
                <a:gd name="connsiteX2" fmla="*/ 16173450 w 16230600"/>
                <a:gd name="connsiteY2" fmla="*/ 1706442 h 1706442"/>
                <a:gd name="connsiteX3" fmla="*/ 59055 w 16230600"/>
                <a:gd name="connsiteY3" fmla="*/ 1628036 h 1706442"/>
                <a:gd name="connsiteX4" fmla="*/ 0 w 16230600"/>
                <a:gd name="connsiteY4" fmla="*/ 0 h 1706442"/>
                <a:gd name="connsiteX0" fmla="*/ 0 w 16230600"/>
                <a:gd name="connsiteY0" fmla="*/ 0 h 1706442"/>
                <a:gd name="connsiteX1" fmla="*/ 16230600 w 16230600"/>
                <a:gd name="connsiteY1" fmla="*/ 0 h 1706442"/>
                <a:gd name="connsiteX2" fmla="*/ 16173450 w 16230600"/>
                <a:gd name="connsiteY2" fmla="*/ 1706442 h 1706442"/>
                <a:gd name="connsiteX3" fmla="*/ 1905 w 16230600"/>
                <a:gd name="connsiteY3" fmla="*/ 1690325 h 1706442"/>
                <a:gd name="connsiteX4" fmla="*/ 0 w 16230600"/>
                <a:gd name="connsiteY4" fmla="*/ 0 h 1706442"/>
                <a:gd name="connsiteX0" fmla="*/ 0 w 16230600"/>
                <a:gd name="connsiteY0" fmla="*/ 0 h 1706442"/>
                <a:gd name="connsiteX1" fmla="*/ 16230600 w 16230600"/>
                <a:gd name="connsiteY1" fmla="*/ 0 h 1706442"/>
                <a:gd name="connsiteX2" fmla="*/ 16216993 w 16230600"/>
                <a:gd name="connsiteY2" fmla="*/ 1706442 h 1706442"/>
                <a:gd name="connsiteX3" fmla="*/ 1905 w 16230600"/>
                <a:gd name="connsiteY3" fmla="*/ 1690325 h 1706442"/>
                <a:gd name="connsiteX4" fmla="*/ 0 w 16230600"/>
                <a:gd name="connsiteY4" fmla="*/ 0 h 1706442"/>
                <a:gd name="connsiteX0" fmla="*/ 36195 w 16266795"/>
                <a:gd name="connsiteY0" fmla="*/ 0 h 2028313"/>
                <a:gd name="connsiteX1" fmla="*/ 16266795 w 16266795"/>
                <a:gd name="connsiteY1" fmla="*/ 0 h 2028313"/>
                <a:gd name="connsiteX2" fmla="*/ 16253188 w 16266795"/>
                <a:gd name="connsiteY2" fmla="*/ 1706442 h 2028313"/>
                <a:gd name="connsiteX3" fmla="*/ 0 w 16266795"/>
                <a:gd name="connsiteY3" fmla="*/ 2028313 h 2028313"/>
                <a:gd name="connsiteX4" fmla="*/ 36195 w 16266795"/>
                <a:gd name="connsiteY4" fmla="*/ 0 h 2028313"/>
                <a:gd name="connsiteX0" fmla="*/ 0 w 16230600"/>
                <a:gd name="connsiteY0" fmla="*/ 0 h 2028313"/>
                <a:gd name="connsiteX1" fmla="*/ 16230600 w 16230600"/>
                <a:gd name="connsiteY1" fmla="*/ 0 h 2028313"/>
                <a:gd name="connsiteX2" fmla="*/ 16216993 w 16230600"/>
                <a:gd name="connsiteY2" fmla="*/ 1706442 h 2028313"/>
                <a:gd name="connsiteX3" fmla="*/ 14605 w 16230600"/>
                <a:gd name="connsiteY3" fmla="*/ 2028313 h 2028313"/>
                <a:gd name="connsiteX4" fmla="*/ 0 w 16230600"/>
                <a:gd name="connsiteY4" fmla="*/ 0 h 2028313"/>
                <a:gd name="connsiteX0" fmla="*/ 0 w 16230600"/>
                <a:gd name="connsiteY0" fmla="*/ 0 h 2140976"/>
                <a:gd name="connsiteX1" fmla="*/ 16230600 w 16230600"/>
                <a:gd name="connsiteY1" fmla="*/ 0 h 2140976"/>
                <a:gd name="connsiteX2" fmla="*/ 16216993 w 16230600"/>
                <a:gd name="connsiteY2" fmla="*/ 1706442 h 2140976"/>
                <a:gd name="connsiteX3" fmla="*/ 40005 w 16230600"/>
                <a:gd name="connsiteY3" fmla="*/ 2140976 h 2140976"/>
                <a:gd name="connsiteX4" fmla="*/ 0 w 16230600"/>
                <a:gd name="connsiteY4" fmla="*/ 0 h 2140976"/>
                <a:gd name="connsiteX0" fmla="*/ 0 w 16230600"/>
                <a:gd name="connsiteY0" fmla="*/ 0 h 2140976"/>
                <a:gd name="connsiteX1" fmla="*/ 16230600 w 16230600"/>
                <a:gd name="connsiteY1" fmla="*/ 0 h 2140976"/>
                <a:gd name="connsiteX2" fmla="*/ 16216993 w 16230600"/>
                <a:gd name="connsiteY2" fmla="*/ 1706442 h 2140976"/>
                <a:gd name="connsiteX3" fmla="*/ 14605 w 16230600"/>
                <a:gd name="connsiteY3" fmla="*/ 2140976 h 2140976"/>
                <a:gd name="connsiteX4" fmla="*/ 0 w 16230600"/>
                <a:gd name="connsiteY4" fmla="*/ 0 h 2140976"/>
                <a:gd name="connsiteX0" fmla="*/ 0 w 16242393"/>
                <a:gd name="connsiteY0" fmla="*/ 0 h 2140976"/>
                <a:gd name="connsiteX1" fmla="*/ 16230600 w 16242393"/>
                <a:gd name="connsiteY1" fmla="*/ 0 h 2140976"/>
                <a:gd name="connsiteX2" fmla="*/ 16242393 w 16242393"/>
                <a:gd name="connsiteY2" fmla="*/ 2016264 h 2140976"/>
                <a:gd name="connsiteX3" fmla="*/ 14605 w 16242393"/>
                <a:gd name="connsiteY3" fmla="*/ 2140976 h 2140976"/>
                <a:gd name="connsiteX4" fmla="*/ 0 w 16242393"/>
                <a:gd name="connsiteY4" fmla="*/ 0 h 2140976"/>
                <a:gd name="connsiteX0" fmla="*/ 0 w 16242393"/>
                <a:gd name="connsiteY0" fmla="*/ 0 h 2140976"/>
                <a:gd name="connsiteX1" fmla="*/ 16230600 w 16242393"/>
                <a:gd name="connsiteY1" fmla="*/ 0 h 2140976"/>
                <a:gd name="connsiteX2" fmla="*/ 16242393 w 16242393"/>
                <a:gd name="connsiteY2" fmla="*/ 2100761 h 2140976"/>
                <a:gd name="connsiteX3" fmla="*/ 14605 w 16242393"/>
                <a:gd name="connsiteY3" fmla="*/ 2140976 h 2140976"/>
                <a:gd name="connsiteX4" fmla="*/ 0 w 16242393"/>
                <a:gd name="connsiteY4" fmla="*/ 0 h 2140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2393" h="2140976">
                  <a:moveTo>
                    <a:pt x="0" y="0"/>
                  </a:moveTo>
                  <a:lnTo>
                    <a:pt x="16230600" y="0"/>
                  </a:lnTo>
                  <a:lnTo>
                    <a:pt x="16242393" y="2100761"/>
                  </a:lnTo>
                  <a:lnTo>
                    <a:pt x="14605" y="2140976"/>
                  </a:lnTo>
                  <a:cubicBezTo>
                    <a:pt x="9737" y="1427317"/>
                    <a:pt x="4868" y="713659"/>
                    <a:pt x="0" y="0"/>
                  </a:cubicBezTo>
                  <a:close/>
                </a:path>
              </a:pathLst>
            </a:custGeom>
            <a:solidFill>
              <a:schemeClr val="tx2">
                <a:lumMod val="20000"/>
                <a:lumOff val="80000"/>
              </a:schemeClr>
            </a:solidFill>
            <a:ln>
              <a:solidFill>
                <a:schemeClr val="accent1"/>
              </a:solidFill>
            </a:ln>
          </p:spPr>
          <p:txBody>
            <a:bodyPr wrap="square">
              <a:spAutoFit/>
            </a:bodyPr>
            <a:lstStyle/>
            <a:p>
              <a:pPr algn="ctr">
                <a:defRPr/>
              </a:pPr>
              <a:r>
                <a:rPr lang="en-US" sz="4300" baseline="0" dirty="0">
                  <a:latin typeface="Arial" charset="0"/>
                  <a:ea typeface="ＭＳ Ｐゴシック" charset="0"/>
                  <a:cs typeface="ＭＳ Ｐゴシック" charset="0"/>
                </a:rPr>
                <a:t>Materials and Methods</a:t>
              </a:r>
            </a:p>
          </p:txBody>
        </p:sp>
        <p:sp>
          <p:nvSpPr>
            <p:cNvPr id="14351" name="Rectangle 21"/>
            <p:cNvSpPr>
              <a:spLocks noChangeArrowheads="1"/>
            </p:cNvSpPr>
            <p:nvPr/>
          </p:nvSpPr>
          <p:spPr bwMode="auto">
            <a:xfrm>
              <a:off x="17949863" y="6557963"/>
              <a:ext cx="16230600" cy="295656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sp>
        <p:nvSpPr>
          <p:cNvPr id="51" name="TextBox 50"/>
          <p:cNvSpPr txBox="1"/>
          <p:nvPr/>
        </p:nvSpPr>
        <p:spPr>
          <a:xfrm>
            <a:off x="177936" y="19981419"/>
            <a:ext cx="14337077" cy="4512703"/>
          </a:xfrm>
          <a:prstGeom prst="rect">
            <a:avLst/>
          </a:prstGeom>
          <a:noFill/>
        </p:spPr>
        <p:txBody>
          <a:bodyPr wrap="square" lIns="79925" tIns="39970" rIns="79925" bIns="39970" rtlCol="0">
            <a:spAutoFit/>
          </a:bodyPr>
          <a:lstStyle/>
          <a:p>
            <a:pPr algn="just"/>
            <a:endParaRPr lang="en-US" sz="3600" dirty="0">
              <a:solidFill>
                <a:srgbClr val="000000"/>
              </a:solidFill>
              <a:effectLst/>
              <a:latin typeface="Times New Roman" panose="02020603050405020304" pitchFamily="18" charset="0"/>
              <a:ea typeface="Times New Roman" panose="02020603050405020304" pitchFamily="18" charset="0"/>
            </a:endParaRPr>
          </a:p>
          <a:p>
            <a:pPr algn="just"/>
            <a:endParaRPr lang="en-US" sz="3600" dirty="0">
              <a:solidFill>
                <a:srgbClr val="000000"/>
              </a:solidFill>
              <a:latin typeface="Times New Roman" panose="02020603050405020304" pitchFamily="18" charset="0"/>
              <a:ea typeface="Times New Roman" panose="02020603050405020304" pitchFamily="18" charset="0"/>
            </a:endParaRPr>
          </a:p>
          <a:p>
            <a:pPr algn="just"/>
            <a:endParaRPr lang="en-US" sz="3600" dirty="0">
              <a:solidFill>
                <a:srgbClr val="000000"/>
              </a:solidFill>
              <a:effectLst/>
              <a:latin typeface="Times New Roman" panose="02020603050405020304" pitchFamily="18" charset="0"/>
              <a:ea typeface="Times New Roman" panose="02020603050405020304" pitchFamily="18" charset="0"/>
            </a:endParaRPr>
          </a:p>
          <a:p>
            <a:pPr algn="just"/>
            <a:endParaRPr lang="en-US" sz="3600" dirty="0">
              <a:solidFill>
                <a:srgbClr val="000000"/>
              </a:solidFill>
              <a:effectLst/>
              <a:latin typeface="Times New Roman" panose="02020603050405020304" pitchFamily="18" charset="0"/>
              <a:ea typeface="Times New Roman" panose="02020603050405020304" pitchFamily="18" charset="0"/>
            </a:endParaRPr>
          </a:p>
          <a:p>
            <a:pPr algn="just"/>
            <a:endParaRPr lang="en-US" sz="3600" dirty="0">
              <a:solidFill>
                <a:srgbClr val="000000"/>
              </a:solidFill>
              <a:latin typeface="Times New Roman" panose="02020603050405020304" pitchFamily="18" charset="0"/>
              <a:ea typeface="Times New Roman" panose="02020603050405020304" pitchFamily="18" charset="0"/>
            </a:endParaRPr>
          </a:p>
          <a:p>
            <a:pPr algn="just"/>
            <a:endParaRPr lang="en-US" sz="3600" dirty="0">
              <a:solidFill>
                <a:srgbClr val="000000"/>
              </a:solidFill>
              <a:effectLst/>
              <a:latin typeface="Times New Roman" panose="02020603050405020304" pitchFamily="18" charset="0"/>
              <a:ea typeface="Times New Roman" panose="02020603050405020304" pitchFamily="18" charset="0"/>
            </a:endParaRPr>
          </a:p>
          <a:p>
            <a:pPr algn="just"/>
            <a:endParaRPr lang="en-US" sz="3600" dirty="0">
              <a:solidFill>
                <a:srgbClr val="000000"/>
              </a:solidFill>
              <a:latin typeface="Times New Roman" panose="02020603050405020304" pitchFamily="18" charset="0"/>
              <a:ea typeface="Times New Roman" panose="02020603050405020304" pitchFamily="18" charset="0"/>
            </a:endParaRPr>
          </a:p>
          <a:p>
            <a:pPr algn="just"/>
            <a:endParaRPr lang="en-US" sz="3600" dirty="0">
              <a:solidFill>
                <a:srgbClr val="000000"/>
              </a:solidFill>
              <a:effectLst/>
              <a:latin typeface="Times New Roman" panose="02020603050405020304" pitchFamily="18" charset="0"/>
              <a:ea typeface="Times New Roman" panose="02020603050405020304" pitchFamily="18" charset="0"/>
            </a:endParaRPr>
          </a:p>
          <a:p>
            <a:pPr algn="just"/>
            <a:endParaRPr lang="en-US" sz="3600" dirty="0">
              <a:solidFill>
                <a:srgbClr val="000000"/>
              </a:solidFill>
              <a:latin typeface="Times New Roman" panose="02020603050405020304" pitchFamily="18" charset="0"/>
              <a:ea typeface="Times New Roman" panose="02020603050405020304" pitchFamily="18" charset="0"/>
            </a:endParaRPr>
          </a:p>
          <a:p>
            <a:pPr algn="just"/>
            <a:endParaRPr lang="en-US" sz="3600" dirty="0">
              <a:solidFill>
                <a:srgbClr val="000000"/>
              </a:solidFill>
              <a:effectLst/>
              <a:latin typeface="Times New Roman" panose="02020603050405020304" pitchFamily="18" charset="0"/>
              <a:ea typeface="Times New Roman" panose="02020603050405020304" pitchFamily="18" charset="0"/>
            </a:endParaRPr>
          </a:p>
          <a:p>
            <a:pPr algn="just"/>
            <a:endParaRPr lang="en-US" sz="3600" dirty="0">
              <a:solidFill>
                <a:srgbClr val="000000"/>
              </a:solidFill>
              <a:latin typeface="Times New Roman" panose="02020603050405020304" pitchFamily="18" charset="0"/>
              <a:ea typeface="Times New Roman" panose="02020603050405020304" pitchFamily="18" charset="0"/>
            </a:endParaRPr>
          </a:p>
          <a:p>
            <a:pPr algn="just"/>
            <a:endParaRPr lang="en-US" sz="3600" dirty="0">
              <a:solidFill>
                <a:srgbClr val="000000"/>
              </a:solidFill>
              <a:effectLst/>
              <a:latin typeface="Times New Roman" panose="02020603050405020304" pitchFamily="18" charset="0"/>
              <a:ea typeface="Times New Roman" panose="02020603050405020304" pitchFamily="18" charset="0"/>
            </a:endParaRPr>
          </a:p>
        </p:txBody>
      </p:sp>
      <p:sp>
        <p:nvSpPr>
          <p:cNvPr id="54" name="TextBox 53"/>
          <p:cNvSpPr txBox="1"/>
          <p:nvPr/>
        </p:nvSpPr>
        <p:spPr>
          <a:xfrm>
            <a:off x="29709910" y="19456921"/>
            <a:ext cx="13689200" cy="5784846"/>
          </a:xfrm>
          <a:prstGeom prst="rect">
            <a:avLst/>
          </a:prstGeom>
          <a:noFill/>
        </p:spPr>
        <p:txBody>
          <a:bodyPr wrap="square" lIns="79925" tIns="39970" rIns="79925" bIns="39970" rtlCol="0">
            <a:spAutoFit/>
          </a:bodyPr>
          <a:lstStyle/>
          <a:p>
            <a:pPr>
              <a:buNone/>
            </a:pPr>
            <a:r>
              <a:rPr lang="en-US" sz="4000" b="0" dirty="0">
                <a:latin typeface="Calibri" panose="020F0502020204030204" pitchFamily="34" charset="0"/>
                <a:cs typeface="Calibri" panose="020F0502020204030204" pitchFamily="34" charset="0"/>
              </a:rPr>
              <a:t>Quality Improvement (QI) involves both technical skills and human relationships. As teams implement action plans, they not only change clinical or operational processes but also reshape their interpersonal dynamics. The experiences of healthcare workers (HCWs) in QI teams align with the reciprocity cycle for trust-building. While QI tools are typically seen as technical instruments for organizational change, they also foster trust-based relationships—something crucial for the healthcare system.</a:t>
            </a:r>
            <a:endParaRPr lang="en-US" sz="4000" b="0" kern="100" dirty="0">
              <a:effectLst/>
              <a:latin typeface="Calibri" panose="020F0502020204030204" pitchFamily="34" charset="0"/>
              <a:ea typeface="Times New Roman" panose="02020603050405020304" pitchFamily="18" charset="0"/>
              <a:cs typeface="Calibri" panose="020F0502020204030204" pitchFamily="34" charset="0"/>
            </a:endParaRPr>
          </a:p>
          <a:p>
            <a:pPr>
              <a:buNone/>
            </a:pPr>
            <a:endParaRPr lang="en-US" sz="3600" b="0" kern="100" dirty="0">
              <a:latin typeface="Times New Roman" panose="02020603050405020304" pitchFamily="18" charset="0"/>
              <a:ea typeface="SimSun" panose="02010600030101010101" pitchFamily="2" charset="-122"/>
              <a:cs typeface="Calibri" panose="020F0502020204030204" pitchFamily="34" charset="0"/>
            </a:endParaRPr>
          </a:p>
          <a:p>
            <a:pPr>
              <a:buNone/>
            </a:pPr>
            <a:endParaRPr lang="en-US" sz="4000" b="0" kern="100" dirty="0">
              <a:effectLst/>
              <a:latin typeface="Calibri" panose="020F0502020204030204" pitchFamily="34" charset="0"/>
              <a:ea typeface="SimSun" panose="02010600030101010101" pitchFamily="2" charset="-122"/>
              <a:cs typeface="Calibri" panose="020F0502020204030204" pitchFamily="34" charset="0"/>
            </a:endParaRPr>
          </a:p>
          <a:p>
            <a:pPr>
              <a:buNone/>
            </a:pPr>
            <a:endParaRPr lang="en-US" sz="4000" b="0" kern="100" dirty="0">
              <a:latin typeface="Calibri" panose="020F0502020204030204" pitchFamily="34" charset="0"/>
              <a:ea typeface="SimSun" panose="02010600030101010101" pitchFamily="2" charset="-122"/>
              <a:cs typeface="Calibri" panose="020F0502020204030204" pitchFamily="34" charset="0"/>
            </a:endParaRPr>
          </a:p>
          <a:p>
            <a:pPr>
              <a:buNone/>
            </a:pPr>
            <a:endParaRPr lang="en-US" sz="4000" b="0" kern="100" dirty="0">
              <a:effectLst/>
              <a:latin typeface="Calibri" panose="020F0502020204030204" pitchFamily="34" charset="0"/>
              <a:ea typeface="SimSun" panose="02010600030101010101" pitchFamily="2" charset="-122"/>
              <a:cs typeface="Calibri" panose="020F0502020204030204" pitchFamily="34" charset="0"/>
            </a:endParaRPr>
          </a:p>
          <a:p>
            <a:pPr>
              <a:buNone/>
            </a:pPr>
            <a:r>
              <a:rPr lang="en-KE" sz="4000" b="0" dirty="0">
                <a:latin typeface="Calibri" panose="020F0502020204030204" pitchFamily="34" charset="0"/>
                <a:cs typeface="Calibri" panose="020F0502020204030204" pitchFamily="34" charset="0"/>
              </a:rPr>
              <a:t>1️⃣</a:t>
            </a:r>
            <a:r>
              <a:rPr lang="en-US" sz="4000" b="0" dirty="0">
                <a:latin typeface="Calibri" panose="020F0502020204030204" pitchFamily="34" charset="0"/>
                <a:cs typeface="Calibri" panose="020F0502020204030204" pitchFamily="34" charset="0"/>
              </a:rPr>
              <a:t>Language Barrier: Data collection was conducted in English, which was not the first language for all participants. This may have impacted the depth of discussions. </a:t>
            </a:r>
            <a:br>
              <a:rPr lang="en-US" sz="4000" b="0" dirty="0">
                <a:latin typeface="Calibri" panose="020F0502020204030204" pitchFamily="34" charset="0"/>
                <a:cs typeface="Calibri" panose="020F0502020204030204" pitchFamily="34" charset="0"/>
              </a:rPr>
            </a:br>
            <a:r>
              <a:rPr lang="en-US" sz="4000" b="0" dirty="0">
                <a:latin typeface="Calibri" panose="020F0502020204030204" pitchFamily="34" charset="0"/>
                <a:cs typeface="Calibri" panose="020F0502020204030204" pitchFamily="34" charset="0"/>
              </a:rPr>
              <a:t>2️⃣ Participant Invitations: Invitations were sent via email, which may have affected response rates. 75% of those contacted agreed to participate.</a:t>
            </a:r>
            <a:endParaRPr lang="en-US" sz="4000" b="0" kern="100" dirty="0">
              <a:latin typeface="Calibri" panose="020F0502020204030204" pitchFamily="34" charset="0"/>
              <a:ea typeface="SimSun" panose="02010600030101010101" pitchFamily="2" charset="-122"/>
              <a:cs typeface="Calibri" panose="020F0502020204030204" pitchFamily="34" charset="0"/>
            </a:endParaRPr>
          </a:p>
        </p:txBody>
      </p:sp>
      <p:sp>
        <p:nvSpPr>
          <p:cNvPr id="56" name="TextBox 55"/>
          <p:cNvSpPr txBox="1"/>
          <p:nvPr/>
        </p:nvSpPr>
        <p:spPr>
          <a:xfrm>
            <a:off x="29783853" y="28021895"/>
            <a:ext cx="13733276" cy="1650381"/>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We acknowledge the dedicated health workers from Kenya, Malawi, Cameroon, Ghana and Ethiopia for their commitment to Quality Improvement and improving healthcare outcomes across the continent.  </a:t>
            </a:r>
          </a:p>
        </p:txBody>
      </p:sp>
      <p:pic>
        <p:nvPicPr>
          <p:cNvPr id="33" name="image1.png"/>
          <p:cNvPicPr/>
          <p:nvPr/>
        </p:nvPicPr>
        <p:blipFill>
          <a:blip r:embed="rId3"/>
          <a:srcRect/>
          <a:stretch>
            <a:fillRect/>
          </a:stretch>
        </p:blipFill>
        <p:spPr>
          <a:xfrm>
            <a:off x="-640105" y="265118"/>
            <a:ext cx="11506200" cy="5148088"/>
          </a:xfrm>
          <a:prstGeom prst="rect">
            <a:avLst/>
          </a:prstGeom>
          <a:ln/>
        </p:spPr>
      </p:pic>
      <p:pic>
        <p:nvPicPr>
          <p:cNvPr id="1026" name="Picture 2" descr="Acquire_Logo">
            <a:extLst>
              <a:ext uri="{FF2B5EF4-FFF2-40B4-BE49-F238E27FC236}">
                <a16:creationId xmlns:a16="http://schemas.microsoft.com/office/drawing/2014/main" id="{1448FCB8-A119-3170-D53E-7394103043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V="1">
            <a:off x="36554510" y="265118"/>
            <a:ext cx="7900324" cy="5000240"/>
          </a:xfrm>
          <a:prstGeom prst="rect">
            <a:avLst/>
          </a:prstGeom>
          <a:noFill/>
          <a:effectLst>
            <a:outerShdw blurRad="50800" dist="38100" dir="5400000" algn="t" rotWithShape="0">
              <a:prstClr val="black">
                <a:alpha val="40000"/>
              </a:prstClr>
            </a:outerShdw>
            <a:reflection endPos="66000" dist="50800" dir="5400000" sy="-100000" algn="bl" rotWithShape="0"/>
          </a:effectLst>
          <a:scene3d>
            <a:camera prst="isometricLeftDown">
              <a:rot lat="20437923" lon="10127517" rev="215126"/>
            </a:camera>
            <a:lightRig rig="threePt" dir="t"/>
          </a:scene3d>
        </p:spPr>
      </p:pic>
      <p:graphicFrame>
        <p:nvGraphicFramePr>
          <p:cNvPr id="3" name="Table 2">
            <a:extLst>
              <a:ext uri="{FF2B5EF4-FFF2-40B4-BE49-F238E27FC236}">
                <a16:creationId xmlns:a16="http://schemas.microsoft.com/office/drawing/2014/main" id="{967C71D3-4151-0F14-77E2-559C4D494ED5}"/>
              </a:ext>
            </a:extLst>
          </p:cNvPr>
          <p:cNvGraphicFramePr>
            <a:graphicFrameLocks noGrp="1"/>
          </p:cNvGraphicFramePr>
          <p:nvPr>
            <p:extLst>
              <p:ext uri="{D42A27DB-BD31-4B8C-83A1-F6EECF244321}">
                <p14:modId xmlns:p14="http://schemas.microsoft.com/office/powerpoint/2010/main" val="3375282642"/>
              </p:ext>
            </p:extLst>
          </p:nvPr>
        </p:nvGraphicFramePr>
        <p:xfrm>
          <a:off x="15768524" y="6527864"/>
          <a:ext cx="13291039" cy="5425197"/>
        </p:xfrm>
        <a:graphic>
          <a:graphicData uri="http://schemas.openxmlformats.org/drawingml/2006/table">
            <a:tbl>
              <a:tblPr firstRow="1" firstCol="1" bandRow="1">
                <a:tableStyleId>{5C22544A-7EE6-4342-B048-85BDC9FD1C3A}</a:tableStyleId>
              </a:tblPr>
              <a:tblGrid>
                <a:gridCol w="3769230">
                  <a:extLst>
                    <a:ext uri="{9D8B030D-6E8A-4147-A177-3AD203B41FA5}">
                      <a16:colId xmlns:a16="http://schemas.microsoft.com/office/drawing/2014/main" val="906702008"/>
                    </a:ext>
                  </a:extLst>
                </a:gridCol>
                <a:gridCol w="1099787">
                  <a:extLst>
                    <a:ext uri="{9D8B030D-6E8A-4147-A177-3AD203B41FA5}">
                      <a16:colId xmlns:a16="http://schemas.microsoft.com/office/drawing/2014/main" val="1208919312"/>
                    </a:ext>
                  </a:extLst>
                </a:gridCol>
                <a:gridCol w="1596086">
                  <a:extLst>
                    <a:ext uri="{9D8B030D-6E8A-4147-A177-3AD203B41FA5}">
                      <a16:colId xmlns:a16="http://schemas.microsoft.com/office/drawing/2014/main" val="97430575"/>
                    </a:ext>
                  </a:extLst>
                </a:gridCol>
                <a:gridCol w="1789907">
                  <a:extLst>
                    <a:ext uri="{9D8B030D-6E8A-4147-A177-3AD203B41FA5}">
                      <a16:colId xmlns:a16="http://schemas.microsoft.com/office/drawing/2014/main" val="15091434"/>
                    </a:ext>
                  </a:extLst>
                </a:gridCol>
                <a:gridCol w="1650414">
                  <a:extLst>
                    <a:ext uri="{9D8B030D-6E8A-4147-A177-3AD203B41FA5}">
                      <a16:colId xmlns:a16="http://schemas.microsoft.com/office/drawing/2014/main" val="382051487"/>
                    </a:ext>
                  </a:extLst>
                </a:gridCol>
                <a:gridCol w="1543226">
                  <a:extLst>
                    <a:ext uri="{9D8B030D-6E8A-4147-A177-3AD203B41FA5}">
                      <a16:colId xmlns:a16="http://schemas.microsoft.com/office/drawing/2014/main" val="1090177867"/>
                    </a:ext>
                  </a:extLst>
                </a:gridCol>
                <a:gridCol w="1842389">
                  <a:extLst>
                    <a:ext uri="{9D8B030D-6E8A-4147-A177-3AD203B41FA5}">
                      <a16:colId xmlns:a16="http://schemas.microsoft.com/office/drawing/2014/main" val="744246284"/>
                    </a:ext>
                  </a:extLst>
                </a:gridCol>
              </a:tblGrid>
              <a:tr h="1630152">
                <a:tc>
                  <a:txBody>
                    <a:bodyPr/>
                    <a:lstStyle/>
                    <a:p>
                      <a:pPr>
                        <a:buNone/>
                      </a:pPr>
                      <a:r>
                        <a:rPr lang="en-KE" sz="2800" kern="100" dirty="0">
                          <a:effectLst/>
                          <a:latin typeface="Calibri" panose="020F0502020204030204" pitchFamily="34" charset="0"/>
                          <a:cs typeface="Calibri" panose="020F0502020204030204" pitchFamily="34" charset="0"/>
                        </a:rPr>
                        <a:t>Profession </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2800" kern="100" dirty="0">
                          <a:effectLst/>
                          <a:latin typeface="Calibri" panose="020F0502020204030204" pitchFamily="34" charset="0"/>
                          <a:cs typeface="Calibri" panose="020F0502020204030204" pitchFamily="34" charset="0"/>
                        </a:rPr>
                        <a:t>Kenya</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2800" kern="100" dirty="0">
                          <a:effectLst/>
                          <a:latin typeface="Calibri" panose="020F0502020204030204" pitchFamily="34" charset="0"/>
                          <a:cs typeface="Calibri" panose="020F0502020204030204" pitchFamily="34" charset="0"/>
                        </a:rPr>
                        <a:t>Malawi</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2800" kern="100" dirty="0">
                          <a:effectLst/>
                          <a:latin typeface="Calibri" panose="020F0502020204030204" pitchFamily="34" charset="0"/>
                          <a:cs typeface="Calibri" panose="020F0502020204030204" pitchFamily="34" charset="0"/>
                        </a:rPr>
                        <a:t>Cameroon </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2800" kern="100">
                          <a:effectLst/>
                          <a:latin typeface="Calibri" panose="020F0502020204030204" pitchFamily="34" charset="0"/>
                          <a:cs typeface="Calibri" panose="020F0502020204030204" pitchFamily="34" charset="0"/>
                        </a:rPr>
                        <a:t>Ethiopia</a:t>
                      </a:r>
                      <a:endParaRPr lang="en-KE" sz="28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2800" kern="100">
                          <a:effectLst/>
                          <a:latin typeface="Calibri" panose="020F0502020204030204" pitchFamily="34" charset="0"/>
                          <a:cs typeface="Calibri" panose="020F0502020204030204" pitchFamily="34" charset="0"/>
                        </a:rPr>
                        <a:t>Ghana</a:t>
                      </a:r>
                      <a:endParaRPr lang="en-KE" sz="28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2800" kern="100" dirty="0">
                          <a:effectLst/>
                          <a:latin typeface="Calibri" panose="020F0502020204030204" pitchFamily="34" charset="0"/>
                          <a:cs typeface="Calibri" panose="020F0502020204030204" pitchFamily="34" charset="0"/>
                        </a:rPr>
                        <a:t>Zimbabwe </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479962086"/>
                  </a:ext>
                </a:extLst>
              </a:tr>
              <a:tr h="544789">
                <a:tc>
                  <a:txBody>
                    <a:bodyPr/>
                    <a:lstStyle/>
                    <a:p>
                      <a:pPr>
                        <a:buNone/>
                      </a:pPr>
                      <a:r>
                        <a:rPr lang="en-KE" sz="2800" kern="100" dirty="0">
                          <a:effectLst/>
                          <a:latin typeface="Calibri" panose="020F0502020204030204" pitchFamily="34" charset="0"/>
                          <a:cs typeface="Calibri" panose="020F0502020204030204" pitchFamily="34" charset="0"/>
                        </a:rPr>
                        <a:t>Physician </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4</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1</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1</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2385669270"/>
                  </a:ext>
                </a:extLst>
              </a:tr>
              <a:tr h="544789">
                <a:tc>
                  <a:txBody>
                    <a:bodyPr/>
                    <a:lstStyle/>
                    <a:p>
                      <a:pPr>
                        <a:buNone/>
                      </a:pPr>
                      <a:r>
                        <a:rPr lang="en-KE" sz="2800" kern="100" dirty="0">
                          <a:effectLst/>
                          <a:latin typeface="Calibri" panose="020F0502020204030204" pitchFamily="34" charset="0"/>
                          <a:cs typeface="Calibri" panose="020F0502020204030204" pitchFamily="34" charset="0"/>
                        </a:rPr>
                        <a:t>Nurse</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5</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7</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1</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2028279130"/>
                  </a:ext>
                </a:extLst>
              </a:tr>
              <a:tr h="2160678">
                <a:tc>
                  <a:txBody>
                    <a:bodyPr/>
                    <a:lstStyle/>
                    <a:p>
                      <a:pPr>
                        <a:buNone/>
                      </a:pPr>
                      <a:r>
                        <a:rPr lang="en-KE" sz="2800" kern="100" dirty="0">
                          <a:effectLst/>
                          <a:latin typeface="Calibri" panose="020F0502020204030204" pitchFamily="34" charset="0"/>
                          <a:cs typeface="Calibri" panose="020F0502020204030204" pitchFamily="34" charset="0"/>
                        </a:rPr>
                        <a:t>Non-Clinical Managers (security, finance, lab and biomedical engineering)</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dirty="0">
                          <a:effectLst/>
                          <a:latin typeface="Calibri" panose="020F0502020204030204" pitchFamily="34" charset="0"/>
                          <a:cs typeface="Calibri" panose="020F0502020204030204" pitchFamily="34" charset="0"/>
                        </a:rPr>
                        <a:t>4</a:t>
                      </a:r>
                      <a:endParaRPr lang="en-KE" sz="16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0</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a:effectLst/>
                          <a:latin typeface="Calibri" panose="020F0502020204030204" pitchFamily="34" charset="0"/>
                          <a:cs typeface="Calibri" panose="020F0502020204030204" pitchFamily="34" charset="0"/>
                        </a:rPr>
                        <a:t>1</a:t>
                      </a:r>
                      <a:endParaRPr lang="en-KE" sz="16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600" kern="100" dirty="0">
                          <a:effectLst/>
                          <a:latin typeface="Calibri" panose="020F0502020204030204" pitchFamily="34" charset="0"/>
                          <a:cs typeface="Calibri" panose="020F0502020204030204" pitchFamily="34" charset="0"/>
                        </a:rPr>
                        <a:t>0</a:t>
                      </a:r>
                      <a:endParaRPr lang="en-KE" sz="16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735844319"/>
                  </a:ext>
                </a:extLst>
              </a:tr>
              <a:tr h="544789">
                <a:tc>
                  <a:txBody>
                    <a:bodyPr/>
                    <a:lstStyle/>
                    <a:p>
                      <a:pPr>
                        <a:buNone/>
                      </a:pPr>
                      <a:r>
                        <a:rPr lang="en-KE" sz="2800" kern="100" dirty="0">
                          <a:effectLst/>
                          <a:latin typeface="Calibri" panose="020F0502020204030204" pitchFamily="34" charset="0"/>
                          <a:cs typeface="Calibri" panose="020F0502020204030204" pitchFamily="34" charset="0"/>
                        </a:rPr>
                        <a:t>Non-Clinical Staff</a:t>
                      </a:r>
                      <a:endParaRPr lang="en-KE" sz="2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800" kern="100" dirty="0">
                          <a:effectLst/>
                          <a:latin typeface="Calibri" panose="020F0502020204030204" pitchFamily="34" charset="0"/>
                          <a:cs typeface="Calibri" panose="020F0502020204030204" pitchFamily="34" charset="0"/>
                        </a:rPr>
                        <a:t>6</a:t>
                      </a:r>
                      <a:endParaRPr lang="en-KE" sz="1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800" kern="100" dirty="0">
                          <a:effectLst/>
                          <a:latin typeface="Calibri" panose="020F0502020204030204" pitchFamily="34" charset="0"/>
                          <a:cs typeface="Calibri" panose="020F0502020204030204" pitchFamily="34" charset="0"/>
                        </a:rPr>
                        <a:t>0</a:t>
                      </a:r>
                      <a:endParaRPr lang="en-KE" sz="1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800" kern="100">
                          <a:effectLst/>
                          <a:latin typeface="Calibri" panose="020F0502020204030204" pitchFamily="34" charset="0"/>
                          <a:cs typeface="Calibri" panose="020F0502020204030204" pitchFamily="34" charset="0"/>
                        </a:rPr>
                        <a:t>0</a:t>
                      </a:r>
                      <a:endParaRPr lang="en-KE" sz="18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800" kern="100">
                          <a:effectLst/>
                          <a:latin typeface="Calibri" panose="020F0502020204030204" pitchFamily="34" charset="0"/>
                          <a:cs typeface="Calibri" panose="020F0502020204030204" pitchFamily="34" charset="0"/>
                        </a:rPr>
                        <a:t>0</a:t>
                      </a:r>
                      <a:endParaRPr lang="en-KE" sz="1800" kern="10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800" kern="100" dirty="0">
                          <a:effectLst/>
                          <a:latin typeface="Calibri" panose="020F0502020204030204" pitchFamily="34" charset="0"/>
                          <a:cs typeface="Calibri" panose="020F0502020204030204" pitchFamily="34" charset="0"/>
                        </a:rPr>
                        <a:t>0</a:t>
                      </a:r>
                      <a:endParaRPr lang="en-KE" sz="1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tc>
                  <a:txBody>
                    <a:bodyPr/>
                    <a:lstStyle/>
                    <a:p>
                      <a:pPr>
                        <a:buNone/>
                      </a:pPr>
                      <a:r>
                        <a:rPr lang="en-KE" sz="1800" kern="100" dirty="0">
                          <a:effectLst/>
                          <a:latin typeface="Calibri" panose="020F0502020204030204" pitchFamily="34" charset="0"/>
                          <a:cs typeface="Calibri" panose="020F0502020204030204" pitchFamily="34" charset="0"/>
                        </a:rPr>
                        <a:t>0</a:t>
                      </a:r>
                      <a:endParaRPr lang="en-KE" sz="1800" kern="100" dirty="0">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solidFill>
                      <a:schemeClr val="accent1"/>
                    </a:solidFill>
                  </a:tcPr>
                </a:tc>
                <a:extLst>
                  <a:ext uri="{0D108BD9-81ED-4DB2-BD59-A6C34878D82A}">
                    <a16:rowId xmlns:a16="http://schemas.microsoft.com/office/drawing/2014/main" val="2285211811"/>
                  </a:ext>
                </a:extLst>
              </a:tr>
            </a:tbl>
          </a:graphicData>
        </a:graphic>
      </p:graphicFrame>
      <p:sp>
        <p:nvSpPr>
          <p:cNvPr id="4" name="Rectangle 1">
            <a:extLst>
              <a:ext uri="{FF2B5EF4-FFF2-40B4-BE49-F238E27FC236}">
                <a16:creationId xmlns:a16="http://schemas.microsoft.com/office/drawing/2014/main" id="{C2D10343-4D57-039B-75B0-BB6F881A95B2}"/>
              </a:ext>
            </a:extLst>
          </p:cNvPr>
          <p:cNvSpPr>
            <a:spLocks noChangeArrowheads="1"/>
          </p:cNvSpPr>
          <p:nvPr/>
        </p:nvSpPr>
        <p:spPr bwMode="auto">
          <a:xfrm>
            <a:off x="15891352" y="5288416"/>
            <a:ext cx="950875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KE" sz="3600" baseline="0" dirty="0">
                <a:latin typeface="Calibri" panose="020F0502020204030204" pitchFamily="34" charset="0"/>
                <a:ea typeface="Calibri" panose="020F0502020204030204" pitchFamily="34" charset="0"/>
                <a:cs typeface="Times New Roman" panose="02020603050405020304" pitchFamily="18" charset="0"/>
              </a:rPr>
              <a:t>P</a:t>
            </a:r>
            <a:r>
              <a:rPr kumimoji="0" lang="en-US" altLang="en-KE" sz="3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rofessional characteristics of participants- N=30</a:t>
            </a:r>
            <a:endParaRPr kumimoji="0" lang="en-US" altLang="en-KE" sz="3600" b="0" i="0" u="none" strike="noStrike" cap="none" normalizeH="0" baseline="0" dirty="0">
              <a:ln>
                <a:noFill/>
              </a:ln>
              <a:solidFill>
                <a:schemeClr val="tx1"/>
              </a:solidFill>
              <a:effectLst/>
              <a:latin typeface="Arial" panose="020B0604020202020204" pitchFamily="34" charset="0"/>
            </a:endParaRPr>
          </a:p>
        </p:txBody>
      </p:sp>
      <p:graphicFrame>
        <p:nvGraphicFramePr>
          <p:cNvPr id="12" name="Table 11">
            <a:extLst>
              <a:ext uri="{FF2B5EF4-FFF2-40B4-BE49-F238E27FC236}">
                <a16:creationId xmlns:a16="http://schemas.microsoft.com/office/drawing/2014/main" id="{D2D378A4-CA15-64A7-C844-752AC774DA08}"/>
              </a:ext>
            </a:extLst>
          </p:cNvPr>
          <p:cNvGraphicFramePr>
            <a:graphicFrameLocks noGrp="1"/>
          </p:cNvGraphicFramePr>
          <p:nvPr>
            <p:extLst>
              <p:ext uri="{D42A27DB-BD31-4B8C-83A1-F6EECF244321}">
                <p14:modId xmlns:p14="http://schemas.microsoft.com/office/powerpoint/2010/main" val="3759831760"/>
              </p:ext>
            </p:extLst>
          </p:nvPr>
        </p:nvGraphicFramePr>
        <p:xfrm>
          <a:off x="650584" y="14496059"/>
          <a:ext cx="14747455" cy="16630412"/>
        </p:xfrm>
        <a:graphic>
          <a:graphicData uri="http://schemas.openxmlformats.org/drawingml/2006/table">
            <a:tbl>
              <a:tblPr firstRow="1" bandRow="1">
                <a:tableStyleId>{5C22544A-7EE6-4342-B048-85BDC9FD1C3A}</a:tableStyleId>
              </a:tblPr>
              <a:tblGrid>
                <a:gridCol w="7145889">
                  <a:extLst>
                    <a:ext uri="{9D8B030D-6E8A-4147-A177-3AD203B41FA5}">
                      <a16:colId xmlns:a16="http://schemas.microsoft.com/office/drawing/2014/main" val="85019803"/>
                    </a:ext>
                  </a:extLst>
                </a:gridCol>
                <a:gridCol w="7601566">
                  <a:extLst>
                    <a:ext uri="{9D8B030D-6E8A-4147-A177-3AD203B41FA5}">
                      <a16:colId xmlns:a16="http://schemas.microsoft.com/office/drawing/2014/main" val="2441517217"/>
                    </a:ext>
                  </a:extLst>
                </a:gridCol>
              </a:tblGrid>
              <a:tr h="1571034">
                <a:tc>
                  <a:txBody>
                    <a:bodyPr/>
                    <a:lstStyle/>
                    <a:p>
                      <a:r>
                        <a:rPr lang="en-US" sz="3600" dirty="0">
                          <a:latin typeface="Calibri" panose="020F0502020204030204" pitchFamily="34" charset="0"/>
                          <a:cs typeface="Calibri" panose="020F0502020204030204" pitchFamily="34" charset="0"/>
                        </a:rPr>
                        <a:t>Methodology </a:t>
                      </a:r>
                    </a:p>
                    <a:p>
                      <a:r>
                        <a:rPr lang="en-US" sz="3600" dirty="0">
                          <a:latin typeface="Calibri" panose="020F0502020204030204" pitchFamily="34" charset="0"/>
                          <a:cs typeface="Calibri" panose="020F0502020204030204" pitchFamily="34" charset="0"/>
                        </a:rPr>
                        <a:t>Component </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r>
                        <a:rPr lang="en-US" sz="3600" dirty="0">
                          <a:latin typeface="Calibri" panose="020F0502020204030204" pitchFamily="34" charset="0"/>
                          <a:cs typeface="Calibri" panose="020F0502020204030204" pitchFamily="34" charset="0"/>
                        </a:rPr>
                        <a:t>Description </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extLst>
                  <a:ext uri="{0D108BD9-81ED-4DB2-BD59-A6C34878D82A}">
                    <a16:rowId xmlns:a16="http://schemas.microsoft.com/office/drawing/2014/main" val="470337706"/>
                  </a:ext>
                </a:extLst>
              </a:tr>
              <a:tr h="2296125">
                <a:tc>
                  <a:txBody>
                    <a:bodyPr/>
                    <a:lstStyle/>
                    <a:p>
                      <a:r>
                        <a:rPr lang="en-US" sz="3600" dirty="0">
                          <a:latin typeface="Calibri" panose="020F0502020204030204" pitchFamily="34" charset="0"/>
                          <a:cs typeface="Calibri" panose="020F0502020204030204" pitchFamily="34" charset="0"/>
                        </a:rPr>
                        <a:t>Study Design </a:t>
                      </a:r>
                    </a:p>
                  </a:txBody>
                  <a:tcPr>
                    <a:solidFill>
                      <a:schemeClr val="tx2">
                        <a:lumMod val="60000"/>
                        <a:lumOff val="40000"/>
                      </a:schemeClr>
                    </a:solidFill>
                  </a:tcPr>
                </a:tc>
                <a:tc>
                  <a:txBody>
                    <a:bodyPr/>
                    <a:lstStyle/>
                    <a:p>
                      <a:r>
                        <a:rPr lang="en-US" sz="3600" dirty="0">
                          <a:latin typeface="Calibri" panose="020F0502020204030204" pitchFamily="34" charset="0"/>
                          <a:cs typeface="Calibri" panose="020F0502020204030204" pitchFamily="34" charset="0"/>
                        </a:rPr>
                        <a:t>Qualitative research using in-depth semi-structured interviews conducted via Zoom.</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extLst>
                  <a:ext uri="{0D108BD9-81ED-4DB2-BD59-A6C34878D82A}">
                    <a16:rowId xmlns:a16="http://schemas.microsoft.com/office/drawing/2014/main" val="3461250686"/>
                  </a:ext>
                </a:extLst>
              </a:tr>
              <a:tr h="1741409">
                <a:tc>
                  <a:txBody>
                    <a:bodyPr/>
                    <a:lstStyle/>
                    <a:p>
                      <a:r>
                        <a:rPr lang="en-US" sz="3600" dirty="0">
                          <a:latin typeface="Calibri" panose="020F0502020204030204" pitchFamily="34" charset="0"/>
                          <a:cs typeface="Calibri" panose="020F0502020204030204" pitchFamily="34" charset="0"/>
                        </a:rPr>
                        <a:t>Study Setting</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r>
                        <a:rPr lang="en-US" sz="3600" dirty="0">
                          <a:latin typeface="Calibri" panose="020F0502020204030204" pitchFamily="34" charset="0"/>
                          <a:cs typeface="Calibri" panose="020F0502020204030204" pitchFamily="34" charset="0"/>
                        </a:rPr>
                        <a:t>Six African countries representing 14 hospitals.</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extLst>
                  <a:ext uri="{0D108BD9-81ED-4DB2-BD59-A6C34878D82A}">
                    <a16:rowId xmlns:a16="http://schemas.microsoft.com/office/drawing/2014/main" val="762285085"/>
                  </a:ext>
                </a:extLst>
              </a:tr>
              <a:tr h="3941086">
                <a:tc>
                  <a:txBody>
                    <a:bodyPr/>
                    <a:lstStyle/>
                    <a:p>
                      <a:r>
                        <a:rPr lang="en-US" sz="3600" dirty="0">
                          <a:latin typeface="Calibri" panose="020F0502020204030204" pitchFamily="34" charset="0"/>
                          <a:cs typeface="Calibri" panose="020F0502020204030204" pitchFamily="34" charset="0"/>
                        </a:rPr>
                        <a:t>Participant Recruitment </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r>
                        <a:rPr lang="en-US" sz="3600" dirty="0">
                          <a:latin typeface="Calibri" panose="020F0502020204030204" pitchFamily="34" charset="0"/>
                          <a:cs typeface="Calibri" panose="020F0502020204030204" pitchFamily="34" charset="0"/>
                        </a:rPr>
                        <a:t>Healthcare workers recruited from ACQUIRE partner institutions through email lists generated from ACQUIRE quality improvement activities.</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extLst>
                  <a:ext uri="{0D108BD9-81ED-4DB2-BD59-A6C34878D82A}">
                    <a16:rowId xmlns:a16="http://schemas.microsoft.com/office/drawing/2014/main" val="62337640"/>
                  </a:ext>
                </a:extLst>
              </a:tr>
              <a:tr h="1763416">
                <a:tc>
                  <a:txBody>
                    <a:bodyPr/>
                    <a:lstStyle/>
                    <a:p>
                      <a:r>
                        <a:rPr lang="en-US" sz="3600" dirty="0">
                          <a:latin typeface="Calibri" panose="020F0502020204030204" pitchFamily="34" charset="0"/>
                          <a:cs typeface="Calibri" panose="020F0502020204030204" pitchFamily="34" charset="0"/>
                        </a:rPr>
                        <a:t>Participants </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r>
                        <a:rPr lang="en-US" sz="3600" dirty="0">
                          <a:latin typeface="Calibri" panose="020F0502020204030204" pitchFamily="34" charset="0"/>
                          <a:cs typeface="Calibri" panose="020F0502020204030204" pitchFamily="34" charset="0"/>
                        </a:rPr>
                        <a:t>Clinical and non-clinical healthcare workers from selected institutions.</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extLst>
                  <a:ext uri="{0D108BD9-81ED-4DB2-BD59-A6C34878D82A}">
                    <a16:rowId xmlns:a16="http://schemas.microsoft.com/office/drawing/2014/main" val="745907666"/>
                  </a:ext>
                </a:extLst>
              </a:tr>
              <a:tr h="3021217">
                <a:tc>
                  <a:txBody>
                    <a:bodyPr/>
                    <a:lstStyle/>
                    <a:p>
                      <a:r>
                        <a:rPr lang="en-US" sz="3600" dirty="0">
                          <a:latin typeface="Calibri" panose="020F0502020204030204" pitchFamily="34" charset="0"/>
                          <a:cs typeface="Calibri" panose="020F0502020204030204" pitchFamily="34" charset="0"/>
                        </a:rPr>
                        <a:t>Inclusion Criteria </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r>
                        <a:rPr lang="en-US" sz="3600" dirty="0">
                          <a:latin typeface="Calibri" panose="020F0502020204030204" pitchFamily="34" charset="0"/>
                          <a:cs typeface="Calibri" panose="020F0502020204030204" pitchFamily="34" charset="0"/>
                        </a:rPr>
                        <a:t>Individuals who participated in the ACQUIRE storytelling contest and participated in a QI project at selected institution</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extLst>
                  <a:ext uri="{0D108BD9-81ED-4DB2-BD59-A6C34878D82A}">
                    <a16:rowId xmlns:a16="http://schemas.microsoft.com/office/drawing/2014/main" val="1154312472"/>
                  </a:ext>
                </a:extLst>
              </a:tr>
              <a:tr h="2296125">
                <a:tc>
                  <a:txBody>
                    <a:bodyPr/>
                    <a:lstStyle/>
                    <a:p>
                      <a:r>
                        <a:rPr lang="en-US" sz="3600" dirty="0">
                          <a:latin typeface="Calibri" panose="020F0502020204030204" pitchFamily="34" charset="0"/>
                          <a:cs typeface="Calibri" panose="020F0502020204030204" pitchFamily="34" charset="0"/>
                        </a:rPr>
                        <a:t>Exclusion Criteria </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r>
                        <a:rPr lang="en-US" sz="3600" dirty="0">
                          <a:latin typeface="Calibri" panose="020F0502020204030204" pitchFamily="34" charset="0"/>
                          <a:cs typeface="Calibri" panose="020F0502020204030204" pitchFamily="34" charset="0"/>
                        </a:rPr>
                        <a:t>Individuals not involved in any quality improvement project at their institution.</a:t>
                      </a:r>
                      <a:endParaRPr lang="en-KE" sz="3600" dirty="0">
                        <a:latin typeface="Calibri" panose="020F0502020204030204" pitchFamily="34" charset="0"/>
                        <a:cs typeface="Calibri" panose="020F0502020204030204" pitchFamily="34" charset="0"/>
                      </a:endParaRPr>
                    </a:p>
                  </a:txBody>
                  <a:tcPr>
                    <a:solidFill>
                      <a:schemeClr val="tx2">
                        <a:lumMod val="60000"/>
                        <a:lumOff val="40000"/>
                      </a:schemeClr>
                    </a:solidFill>
                  </a:tcPr>
                </a:tc>
                <a:extLst>
                  <a:ext uri="{0D108BD9-81ED-4DB2-BD59-A6C34878D82A}">
                    <a16:rowId xmlns:a16="http://schemas.microsoft.com/office/drawing/2014/main" val="3909724670"/>
                  </a:ext>
                </a:extLst>
              </a:tr>
            </a:tbl>
          </a:graphicData>
        </a:graphic>
      </p:graphicFrame>
      <p:sp>
        <p:nvSpPr>
          <p:cNvPr id="16" name="TextBox 15">
            <a:extLst>
              <a:ext uri="{FF2B5EF4-FFF2-40B4-BE49-F238E27FC236}">
                <a16:creationId xmlns:a16="http://schemas.microsoft.com/office/drawing/2014/main" id="{51A6D52C-8FDA-4FFC-DE51-F5D478D88B2D}"/>
              </a:ext>
            </a:extLst>
          </p:cNvPr>
          <p:cNvSpPr txBox="1"/>
          <p:nvPr/>
        </p:nvSpPr>
        <p:spPr>
          <a:xfrm>
            <a:off x="29815222" y="5852920"/>
            <a:ext cx="22871091" cy="1179810"/>
          </a:xfrm>
          <a:prstGeom prst="rect">
            <a:avLst/>
          </a:prstGeom>
          <a:noFill/>
        </p:spPr>
        <p:txBody>
          <a:bodyPr wrap="square">
            <a:spAutoFit/>
          </a:bodyPr>
          <a:lstStyle/>
          <a:p>
            <a:r>
              <a:rPr lang="en-US" sz="3600" dirty="0">
                <a:effectLst/>
                <a:latin typeface="Times New Roman" panose="02020603050405020304" pitchFamily="18" charset="0"/>
                <a:ea typeface="Times New Roman" panose="02020603050405020304" pitchFamily="18" charset="0"/>
              </a:rPr>
              <a:t>The results for this study were grouped into themes after inductive coding was applied to the data.</a:t>
            </a:r>
          </a:p>
          <a:p>
            <a:endParaRPr lang="en-US" sz="1800" dirty="0">
              <a:latin typeface="Times New Roman" panose="02020603050405020304" pitchFamily="18" charset="0"/>
            </a:endParaRPr>
          </a:p>
          <a:p>
            <a:endParaRPr lang="en-US" sz="1800" dirty="0">
              <a:latin typeface="Times New Roman" panose="02020603050405020304" pitchFamily="18" charset="0"/>
            </a:endParaRPr>
          </a:p>
          <a:p>
            <a:endParaRPr lang="en-KE" dirty="0"/>
          </a:p>
        </p:txBody>
      </p:sp>
      <p:sp>
        <p:nvSpPr>
          <p:cNvPr id="19" name="_x0000_tole_rId2" hidden="1">
            <a:extLst>
              <a:ext uri="{FF2B5EF4-FFF2-40B4-BE49-F238E27FC236}">
                <a16:creationId xmlns:a16="http://schemas.microsoft.com/office/drawing/2014/main" id="{EC6ECFC0-21C9-5E0A-BD67-6B2B0E8CCE98}"/>
              </a:ext>
            </a:extLst>
          </p:cNvPr>
          <p:cNvSpPr>
            <a:spLocks noSelect="1" noChangeAspect="1" noChangeArrowheads="1"/>
          </p:cNvSpPr>
          <p:nvPr/>
        </p:nvSpPr>
        <p:spPr bwMode="auto">
          <a:xfrm>
            <a:off x="0" y="0"/>
            <a:ext cx="635000" cy="635000"/>
          </a:xfrm>
          <a:prstGeom prst="rect">
            <a:avLst/>
          </a:prstGeom>
          <a:noFill/>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KE"/>
          </a:p>
        </p:txBody>
      </p:sp>
      <p:sp>
        <p:nvSpPr>
          <p:cNvPr id="20" name="Rectangle 4">
            <a:extLst>
              <a:ext uri="{FF2B5EF4-FFF2-40B4-BE49-F238E27FC236}">
                <a16:creationId xmlns:a16="http://schemas.microsoft.com/office/drawing/2014/main" id="{C11F6D46-1E17-ED61-4664-B930E4375B27}"/>
              </a:ext>
            </a:extLst>
          </p:cNvPr>
          <p:cNvSpPr>
            <a:spLocks noChangeArrowheads="1"/>
          </p:cNvSpPr>
          <p:nvPr/>
        </p:nvSpPr>
        <p:spPr bwMode="auto">
          <a:xfrm>
            <a:off x="0" y="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KE"/>
          </a:p>
        </p:txBody>
      </p:sp>
      <p:sp>
        <p:nvSpPr>
          <p:cNvPr id="27" name="Rectangle 6">
            <a:extLst>
              <a:ext uri="{FF2B5EF4-FFF2-40B4-BE49-F238E27FC236}">
                <a16:creationId xmlns:a16="http://schemas.microsoft.com/office/drawing/2014/main" id="{5C284FFB-F5EC-D533-07D7-EC71E26D889A}"/>
              </a:ext>
            </a:extLst>
          </p:cNvPr>
          <p:cNvSpPr>
            <a:spLocks noChangeArrowheads="1"/>
          </p:cNvSpPr>
          <p:nvPr/>
        </p:nvSpPr>
        <p:spPr bwMode="auto">
          <a:xfrm>
            <a:off x="0" y="5153025"/>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KE"/>
          </a:p>
        </p:txBody>
      </p:sp>
      <p:graphicFrame>
        <p:nvGraphicFramePr>
          <p:cNvPr id="5" name="Table 4">
            <a:extLst>
              <a:ext uri="{FF2B5EF4-FFF2-40B4-BE49-F238E27FC236}">
                <a16:creationId xmlns:a16="http://schemas.microsoft.com/office/drawing/2014/main" id="{A8479A08-656E-3A37-378C-7FC752A68194}"/>
              </a:ext>
            </a:extLst>
          </p:cNvPr>
          <p:cNvGraphicFramePr>
            <a:graphicFrameLocks noGrp="1"/>
          </p:cNvGraphicFramePr>
          <p:nvPr>
            <p:extLst>
              <p:ext uri="{D42A27DB-BD31-4B8C-83A1-F6EECF244321}">
                <p14:modId xmlns:p14="http://schemas.microsoft.com/office/powerpoint/2010/main" val="2892977905"/>
              </p:ext>
            </p:extLst>
          </p:nvPr>
        </p:nvGraphicFramePr>
        <p:xfrm>
          <a:off x="29814537" y="6577585"/>
          <a:ext cx="13588014" cy="11397675"/>
        </p:xfrm>
        <a:graphic>
          <a:graphicData uri="http://schemas.openxmlformats.org/drawingml/2006/table">
            <a:tbl>
              <a:tblPr firstRow="1" bandRow="1">
                <a:tableStyleId>{5C22544A-7EE6-4342-B048-85BDC9FD1C3A}</a:tableStyleId>
              </a:tblPr>
              <a:tblGrid>
                <a:gridCol w="3383403">
                  <a:extLst>
                    <a:ext uri="{9D8B030D-6E8A-4147-A177-3AD203B41FA5}">
                      <a16:colId xmlns:a16="http://schemas.microsoft.com/office/drawing/2014/main" val="185499384"/>
                    </a:ext>
                  </a:extLst>
                </a:gridCol>
                <a:gridCol w="10204611">
                  <a:extLst>
                    <a:ext uri="{9D8B030D-6E8A-4147-A177-3AD203B41FA5}">
                      <a16:colId xmlns:a16="http://schemas.microsoft.com/office/drawing/2014/main" val="572188288"/>
                    </a:ext>
                  </a:extLst>
                </a:gridCol>
              </a:tblGrid>
              <a:tr h="2880709">
                <a:tc>
                  <a:txBody>
                    <a:bodyPr/>
                    <a:lstStyle/>
                    <a:p>
                      <a:r>
                        <a:rPr lang="en-US" sz="2800" b="1" dirty="0">
                          <a:solidFill>
                            <a:schemeClr val="tx1"/>
                          </a:solidFill>
                          <a:latin typeface="Calibri" panose="020F0502020204030204" pitchFamily="34" charset="0"/>
                          <a:cs typeface="Calibri" panose="020F0502020204030204" pitchFamily="34" charset="0"/>
                        </a:rPr>
                        <a:t>TEAM WORK </a:t>
                      </a:r>
                      <a:endParaRPr lang="en-KE" sz="2800" b="1" dirty="0">
                        <a:solidFill>
                          <a:schemeClr val="tx1"/>
                        </a:solidFill>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pPr>
                        <a:buNone/>
                      </a:pPr>
                      <a:r>
                        <a:rPr lang="en-US" sz="1800" kern="100" dirty="0">
                          <a:effectLst/>
                          <a:latin typeface="Calibri" panose="020F0502020204030204" pitchFamily="34" charset="0"/>
                          <a:ea typeface="Times New Roman" panose="02020603050405020304" pitchFamily="18" charset="0"/>
                          <a:cs typeface="Calibri" panose="020F0502020204030204" pitchFamily="34" charset="0"/>
                        </a:rPr>
                        <a:t> </a:t>
                      </a:r>
                      <a:endParaRPr lang="en-KE" sz="2000" kern="100" dirty="0">
                        <a:effectLst/>
                        <a:latin typeface="Calibri" panose="020F0502020204030204" pitchFamily="34" charset="0"/>
                        <a:ea typeface="SimSun" panose="02010600030101010101" pitchFamily="2" charset="-122"/>
                        <a:cs typeface="Calibri" panose="020F0502020204030204" pitchFamily="34" charset="0"/>
                      </a:endParaRPr>
                    </a:p>
                    <a:p>
                      <a:pPr>
                        <a:buNone/>
                      </a:pPr>
                      <a:r>
                        <a:rPr lang="en-US" sz="2000"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What worked well, was the involvement of staff members in order of the process. So, we had the staffs involved with during the planning, we have people involved during the when they were working, and then we will during the evaluation. So, this helped share ideas and insights on how to do what was went wrong, and how to do it better next time. So, you was involved that effort to make a change. So, this facilitated that the work we had doing together. And that was something successful and effective in bringing change.</a:t>
                      </a:r>
                      <a:endParaRPr lang="en-KE" sz="2000" kern="100" dirty="0">
                        <a:effectLst/>
                        <a:latin typeface="Calibri" panose="020F0502020204030204" pitchFamily="34" charset="0"/>
                        <a:ea typeface="SimSun" panose="02010600030101010101" pitchFamily="2" charset="-122"/>
                        <a:cs typeface="Calibri" panose="020F0502020204030204" pitchFamily="34" charset="0"/>
                      </a:endParaRPr>
                    </a:p>
                    <a:p>
                      <a:r>
                        <a:rPr lang="en-US" sz="2000"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(Quality manager-Ghana)</a:t>
                      </a:r>
                      <a:endParaRPr lang="en-KE" sz="2000" kern="100" dirty="0">
                        <a:effectLst/>
                        <a:latin typeface="Calibri" panose="020F0502020204030204" pitchFamily="34" charset="0"/>
                        <a:ea typeface="SimSun" panose="02010600030101010101" pitchFamily="2" charset="-122"/>
                        <a:cs typeface="Calibri" panose="020F0502020204030204" pitchFamily="34" charset="0"/>
                      </a:endParaRPr>
                    </a:p>
                    <a:p>
                      <a:endParaRPr lang="en-KE" sz="1800" dirty="0">
                        <a:latin typeface="Calibri" panose="020F0502020204030204" pitchFamily="34" charset="0"/>
                        <a:cs typeface="Calibri" panose="020F0502020204030204" pitchFamily="34" charset="0"/>
                      </a:endParaRPr>
                    </a:p>
                  </a:txBody>
                  <a:tcPr>
                    <a:solidFill>
                      <a:schemeClr val="accent3">
                        <a:lumMod val="60000"/>
                        <a:lumOff val="40000"/>
                      </a:schemeClr>
                    </a:solidFill>
                  </a:tcPr>
                </a:tc>
                <a:extLst>
                  <a:ext uri="{0D108BD9-81ED-4DB2-BD59-A6C34878D82A}">
                    <a16:rowId xmlns:a16="http://schemas.microsoft.com/office/drawing/2014/main" val="1610053375"/>
                  </a:ext>
                </a:extLst>
              </a:tr>
              <a:tr h="2535024">
                <a:tc>
                  <a:txBody>
                    <a:bodyPr/>
                    <a:lstStyle/>
                    <a:p>
                      <a:r>
                        <a:rPr lang="en-US" sz="2800" b="1" dirty="0">
                          <a:latin typeface="Calibri" panose="020F0502020204030204" pitchFamily="34" charset="0"/>
                          <a:cs typeface="Calibri" panose="020F0502020204030204" pitchFamily="34" charset="0"/>
                        </a:rPr>
                        <a:t>INSTITUTIONAL BUY IN</a:t>
                      </a:r>
                      <a:endParaRPr lang="en-KE" sz="2800" b="1"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pPr>
                        <a:buNone/>
                      </a:pPr>
                      <a:r>
                        <a:rPr lang="en-US" sz="2000" b="1"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What made it successful was buying from the specific members of staff, for example, buying from management, buying from the staff themselves and the section heads from, from the departments that were that were involved, for example, finance and lean the document. So that really helped in terms of project actualization, access. Okay. Also, the visibility of, of in the members been the institution to be the ones who are handling the project towards actually help.</a:t>
                      </a:r>
                      <a:endParaRPr lang="en-KE" sz="2000" b="1" kern="100" dirty="0">
                        <a:effectLst/>
                        <a:latin typeface="Calibri" panose="020F0502020204030204" pitchFamily="34" charset="0"/>
                        <a:ea typeface="SimSun" panose="02010600030101010101" pitchFamily="2" charset="-122"/>
                        <a:cs typeface="Calibri" panose="020F0502020204030204" pitchFamily="34" charset="0"/>
                      </a:endParaRPr>
                    </a:p>
                    <a:p>
                      <a:r>
                        <a:rPr lang="en-US" sz="2000" b="1"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 physician-Kenya)</a:t>
                      </a:r>
                      <a:endParaRPr lang="en-KE" sz="2000" b="1" kern="100" dirty="0">
                        <a:effectLst/>
                        <a:latin typeface="Calibri" panose="020F0502020204030204" pitchFamily="34" charset="0"/>
                        <a:ea typeface="SimSun" panose="02010600030101010101" pitchFamily="2" charset="-122"/>
                        <a:cs typeface="Calibri" panose="020F0502020204030204" pitchFamily="34" charset="0"/>
                      </a:endParaRPr>
                    </a:p>
                    <a:p>
                      <a:endParaRPr lang="en-KE" sz="1800" dirty="0">
                        <a:latin typeface="Calibri" panose="020F0502020204030204" pitchFamily="34" charset="0"/>
                        <a:cs typeface="Calibri" panose="020F0502020204030204" pitchFamily="34" charset="0"/>
                      </a:endParaRPr>
                    </a:p>
                  </a:txBody>
                  <a:tcPr>
                    <a:solidFill>
                      <a:schemeClr val="accent3">
                        <a:lumMod val="60000"/>
                        <a:lumOff val="40000"/>
                      </a:schemeClr>
                    </a:solidFill>
                  </a:tcPr>
                </a:tc>
                <a:extLst>
                  <a:ext uri="{0D108BD9-81ED-4DB2-BD59-A6C34878D82A}">
                    <a16:rowId xmlns:a16="http://schemas.microsoft.com/office/drawing/2014/main" val="448245223"/>
                  </a:ext>
                </a:extLst>
              </a:tr>
              <a:tr h="2189339">
                <a:tc>
                  <a:txBody>
                    <a:bodyPr/>
                    <a:lstStyle/>
                    <a:p>
                      <a:r>
                        <a:rPr lang="en-US" sz="2800" b="1" dirty="0">
                          <a:latin typeface="Calibri" panose="020F0502020204030204" pitchFamily="34" charset="0"/>
                          <a:cs typeface="Calibri" panose="020F0502020204030204" pitchFamily="34" charset="0"/>
                        </a:rPr>
                        <a:t>SYSTEMS AND PROCESSES</a:t>
                      </a:r>
                      <a:endParaRPr lang="en-KE" sz="2800" b="1"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pPr>
                        <a:buNone/>
                      </a:pPr>
                      <a:r>
                        <a:rPr lang="en-US" sz="1800" i="1" kern="100" dirty="0">
                          <a:effectLst/>
                          <a:latin typeface="Calibri" panose="020F0502020204030204" pitchFamily="34" charset="0"/>
                          <a:ea typeface="Times New Roman" panose="02020603050405020304" pitchFamily="18" charset="0"/>
                          <a:cs typeface="Calibri" panose="020F0502020204030204" pitchFamily="34" charset="0"/>
                        </a:rPr>
                        <a:t> </a:t>
                      </a:r>
                      <a:endParaRPr lang="en-KE" sz="2000" kern="100" dirty="0">
                        <a:effectLst/>
                        <a:latin typeface="Calibri" panose="020F0502020204030204" pitchFamily="34" charset="0"/>
                        <a:ea typeface="SimSun" panose="02010600030101010101" pitchFamily="2" charset="-122"/>
                        <a:cs typeface="Calibri" panose="020F0502020204030204" pitchFamily="34" charset="0"/>
                      </a:endParaRPr>
                    </a:p>
                    <a:p>
                      <a:pPr>
                        <a:buNone/>
                      </a:pPr>
                      <a:r>
                        <a:rPr lang="en-US" sz="2000" b="1"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we saw that gap during the data reviews that the during the data reviews monthly data reviews, we noticed that the GBV cases, mostly the SGBV ones they are there, but we don't report them. So we decided to start the Qi project for GBV</a:t>
                      </a:r>
                      <a:endParaRPr lang="en-KE" sz="2000" b="1" kern="100" dirty="0">
                        <a:effectLst/>
                        <a:latin typeface="Calibri" panose="020F0502020204030204" pitchFamily="34" charset="0"/>
                        <a:ea typeface="SimSun" panose="02010600030101010101" pitchFamily="2" charset="-122"/>
                        <a:cs typeface="Calibri" panose="020F0502020204030204" pitchFamily="34" charset="0"/>
                      </a:endParaRPr>
                    </a:p>
                    <a:p>
                      <a:r>
                        <a:rPr lang="en-US" sz="2000" b="1"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 nurse-Kenya)</a:t>
                      </a:r>
                      <a:endParaRPr lang="en-KE" sz="2000" b="1" kern="100" dirty="0">
                        <a:effectLst/>
                        <a:latin typeface="Calibri" panose="020F0502020204030204" pitchFamily="34" charset="0"/>
                        <a:ea typeface="SimSun" panose="02010600030101010101" pitchFamily="2" charset="-122"/>
                        <a:cs typeface="Calibri" panose="020F0502020204030204" pitchFamily="34" charset="0"/>
                      </a:endParaRPr>
                    </a:p>
                    <a:p>
                      <a:endParaRPr lang="en-KE" sz="1800" dirty="0">
                        <a:latin typeface="Calibri" panose="020F0502020204030204" pitchFamily="34" charset="0"/>
                        <a:cs typeface="Calibri" panose="020F0502020204030204" pitchFamily="34" charset="0"/>
                      </a:endParaRPr>
                    </a:p>
                  </a:txBody>
                  <a:tcPr>
                    <a:solidFill>
                      <a:schemeClr val="accent3">
                        <a:lumMod val="60000"/>
                        <a:lumOff val="40000"/>
                      </a:schemeClr>
                    </a:solidFill>
                  </a:tcPr>
                </a:tc>
                <a:extLst>
                  <a:ext uri="{0D108BD9-81ED-4DB2-BD59-A6C34878D82A}">
                    <a16:rowId xmlns:a16="http://schemas.microsoft.com/office/drawing/2014/main" val="698956205"/>
                  </a:ext>
                </a:extLst>
              </a:tr>
              <a:tr h="1902843">
                <a:tc>
                  <a:txBody>
                    <a:bodyPr/>
                    <a:lstStyle/>
                    <a:p>
                      <a:r>
                        <a:rPr lang="en-US" sz="2800" b="1" dirty="0">
                          <a:latin typeface="Calibri" panose="020F0502020204030204" pitchFamily="34" charset="0"/>
                          <a:cs typeface="Calibri" panose="020F0502020204030204" pitchFamily="34" charset="0"/>
                        </a:rPr>
                        <a:t>OPPORTUNTIES AND GROWTH </a:t>
                      </a:r>
                      <a:endParaRPr lang="en-KE" sz="2800" b="1"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kumimoji="0" lang="en-US" sz="2000" b="1" i="1" u="none" strike="noStrike" kern="100" cap="none" spc="0" normalizeH="0" baseline="0" noProof="0" dirty="0">
                          <a:ln>
                            <a:noFill/>
                          </a:ln>
                          <a:solidFill>
                            <a:srgbClr val="1F3864"/>
                          </a:solidFill>
                          <a:effectLst/>
                          <a:uLnTx/>
                          <a:uFillTx/>
                          <a:latin typeface="Calibri" panose="020F0502020204030204" pitchFamily="34" charset="0"/>
                          <a:ea typeface="Times New Roman" panose="02020603050405020304" pitchFamily="18" charset="0"/>
                          <a:cs typeface="Calibri" panose="020F0502020204030204" pitchFamily="34" charset="0"/>
                        </a:rPr>
                        <a:t>You know, I worked with very senior professors, they were not from my country, most of them are not from my country. And, you know, I mean, academically or culturally, I mean, I was at a very different level, but I, it exposed me to that culture, writing culture, I mean, the courtesy, required in an international collaboration</a:t>
                      </a:r>
                      <a:endParaRPr kumimoji="0" lang="en-KE" sz="2000" b="1" i="0" u="none" strike="noStrike" kern="1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Calibri" panose="020F0502020204030204" pitchFamily="34" charset="0"/>
                      </a:endParaRPr>
                    </a:p>
                    <a:p>
                      <a:pPr marL="0" marR="0" lvl="0" indent="0" algn="l" defTabSz="4389120" rtl="0" eaLnBrk="1" fontAlgn="auto" latinLnBrk="0" hangingPunct="1">
                        <a:lnSpc>
                          <a:spcPct val="100000"/>
                        </a:lnSpc>
                        <a:spcBef>
                          <a:spcPts val="0"/>
                        </a:spcBef>
                        <a:spcAft>
                          <a:spcPts val="0"/>
                        </a:spcAft>
                        <a:buClrTx/>
                        <a:buSzTx/>
                        <a:buFontTx/>
                        <a:buNone/>
                        <a:tabLst/>
                        <a:defRPr/>
                      </a:pPr>
                      <a:r>
                        <a:rPr kumimoji="0" lang="en-US" sz="2000" b="1" i="1" u="none" strike="noStrike" kern="100" cap="none" spc="0" normalizeH="0" baseline="0" noProof="0" dirty="0">
                          <a:ln>
                            <a:noFill/>
                          </a:ln>
                          <a:solidFill>
                            <a:srgbClr val="1F3864"/>
                          </a:solidFill>
                          <a:effectLst/>
                          <a:uLnTx/>
                          <a:uFillTx/>
                          <a:latin typeface="Calibri" panose="020F0502020204030204" pitchFamily="34" charset="0"/>
                          <a:ea typeface="Times New Roman" panose="02020603050405020304" pitchFamily="18" charset="0"/>
                          <a:cs typeface="Calibri" panose="020F0502020204030204" pitchFamily="34" charset="0"/>
                        </a:rPr>
                        <a:t> ( nurse- Kenya)</a:t>
                      </a:r>
                      <a:endParaRPr kumimoji="0" lang="en-KE" sz="2000" b="1" i="0" u="none" strike="noStrike" kern="1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Calibri" panose="020F0502020204030204" pitchFamily="34" charset="0"/>
                      </a:endParaRPr>
                    </a:p>
                    <a:p>
                      <a:endParaRPr lang="en-KE" sz="1800" dirty="0">
                        <a:latin typeface="Calibri" panose="020F0502020204030204" pitchFamily="34" charset="0"/>
                        <a:cs typeface="Calibri" panose="020F0502020204030204" pitchFamily="34" charset="0"/>
                      </a:endParaRPr>
                    </a:p>
                  </a:txBody>
                  <a:tcPr>
                    <a:solidFill>
                      <a:schemeClr val="accent3">
                        <a:lumMod val="60000"/>
                        <a:lumOff val="40000"/>
                      </a:schemeClr>
                    </a:solidFill>
                  </a:tcPr>
                </a:tc>
                <a:extLst>
                  <a:ext uri="{0D108BD9-81ED-4DB2-BD59-A6C34878D82A}">
                    <a16:rowId xmlns:a16="http://schemas.microsoft.com/office/drawing/2014/main" val="4098797387"/>
                  </a:ext>
                </a:extLst>
              </a:tr>
              <a:tr h="1843654">
                <a:tc>
                  <a:txBody>
                    <a:bodyPr/>
                    <a:lstStyle/>
                    <a:p>
                      <a:r>
                        <a:rPr lang="en-US" sz="2800" b="1" dirty="0">
                          <a:latin typeface="Calibri" panose="020F0502020204030204" pitchFamily="34" charset="0"/>
                          <a:cs typeface="Calibri" panose="020F0502020204030204" pitchFamily="34" charset="0"/>
                        </a:rPr>
                        <a:t>CHALLENGES ADDRESSED </a:t>
                      </a:r>
                      <a:endParaRPr lang="en-KE" sz="2800" b="1" dirty="0">
                        <a:latin typeface="Calibri" panose="020F0502020204030204" pitchFamily="34" charset="0"/>
                        <a:cs typeface="Calibri" panose="020F0502020204030204" pitchFamily="34" charset="0"/>
                      </a:endParaRPr>
                    </a:p>
                  </a:txBody>
                  <a:tcPr>
                    <a:solidFill>
                      <a:schemeClr val="tx2">
                        <a:lumMod val="60000"/>
                        <a:lumOff val="40000"/>
                      </a:schemeClr>
                    </a:solidFill>
                  </a:tcPr>
                </a:tc>
                <a:tc>
                  <a:txBody>
                    <a:bodyPr/>
                    <a:lstStyle/>
                    <a:p>
                      <a:pPr>
                        <a:buNone/>
                      </a:pPr>
                      <a:r>
                        <a:rPr lang="en-US" sz="2000" b="1"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I met challenges. Because like from in October, there was like a strike for employed nurses. So they all backed off. So there was like, a critical shortage, the whole hospital. So I was not able, for that month, I was not able to proceed with my project. So it was like it came to a stop for that moment.</a:t>
                      </a:r>
                      <a:endParaRPr lang="en-KE" sz="2000" b="1" kern="100" dirty="0">
                        <a:effectLst/>
                        <a:latin typeface="Calibri" panose="020F0502020204030204" pitchFamily="34" charset="0"/>
                        <a:ea typeface="SimSun" panose="02010600030101010101" pitchFamily="2" charset="-122"/>
                        <a:cs typeface="Calibri" panose="020F0502020204030204" pitchFamily="34" charset="0"/>
                      </a:endParaRPr>
                    </a:p>
                    <a:p>
                      <a:r>
                        <a:rPr lang="en-US" sz="2000" b="1" i="1" kern="100" dirty="0">
                          <a:solidFill>
                            <a:srgbClr val="1F3864"/>
                          </a:solidFill>
                          <a:effectLst/>
                          <a:latin typeface="Calibri" panose="020F0502020204030204" pitchFamily="34" charset="0"/>
                          <a:ea typeface="Times New Roman" panose="02020603050405020304" pitchFamily="18" charset="0"/>
                          <a:cs typeface="Calibri" panose="020F0502020204030204" pitchFamily="34" charset="0"/>
                        </a:rPr>
                        <a:t> ( nurse- Malawi)</a:t>
                      </a:r>
                      <a:endParaRPr lang="en-KE" sz="2000" b="1" kern="100" dirty="0">
                        <a:effectLst/>
                        <a:latin typeface="Calibri" panose="020F0502020204030204" pitchFamily="34" charset="0"/>
                        <a:ea typeface="SimSun" panose="02010600030101010101" pitchFamily="2" charset="-122"/>
                        <a:cs typeface="Calibri" panose="020F0502020204030204" pitchFamily="34" charset="0"/>
                      </a:endParaRPr>
                    </a:p>
                    <a:p>
                      <a:endParaRPr lang="en-KE" sz="1800" dirty="0">
                        <a:latin typeface="Calibri" panose="020F0502020204030204" pitchFamily="34" charset="0"/>
                        <a:cs typeface="Calibri" panose="020F0502020204030204" pitchFamily="34" charset="0"/>
                      </a:endParaRPr>
                    </a:p>
                  </a:txBody>
                  <a:tcPr>
                    <a:solidFill>
                      <a:schemeClr val="accent3">
                        <a:lumMod val="60000"/>
                        <a:lumOff val="40000"/>
                      </a:schemeClr>
                    </a:solidFill>
                  </a:tcPr>
                </a:tc>
                <a:extLst>
                  <a:ext uri="{0D108BD9-81ED-4DB2-BD59-A6C34878D82A}">
                    <a16:rowId xmlns:a16="http://schemas.microsoft.com/office/drawing/2014/main" val="4018673989"/>
                  </a:ext>
                </a:extLst>
              </a:tr>
            </a:tbl>
          </a:graphicData>
        </a:graphic>
      </p:graphicFrame>
      <p:graphicFrame>
        <p:nvGraphicFramePr>
          <p:cNvPr id="6" name="Table 5">
            <a:extLst>
              <a:ext uri="{FF2B5EF4-FFF2-40B4-BE49-F238E27FC236}">
                <a16:creationId xmlns:a16="http://schemas.microsoft.com/office/drawing/2014/main" id="{F8C7D12A-3C43-8D7B-3001-ADC565DFE048}"/>
              </a:ext>
            </a:extLst>
          </p:cNvPr>
          <p:cNvGraphicFramePr>
            <a:graphicFrameLocks noGrp="1"/>
          </p:cNvGraphicFramePr>
          <p:nvPr>
            <p:extLst>
              <p:ext uri="{D42A27DB-BD31-4B8C-83A1-F6EECF244321}">
                <p14:modId xmlns:p14="http://schemas.microsoft.com/office/powerpoint/2010/main" val="1200258138"/>
              </p:ext>
            </p:extLst>
          </p:nvPr>
        </p:nvGraphicFramePr>
        <p:xfrm>
          <a:off x="15449755" y="13143221"/>
          <a:ext cx="14111006" cy="4067541"/>
        </p:xfrm>
        <a:graphic>
          <a:graphicData uri="http://schemas.openxmlformats.org/drawingml/2006/table">
            <a:tbl>
              <a:tblPr firstRow="1" bandRow="1">
                <a:tableStyleId>{5C22544A-7EE6-4342-B048-85BDC9FD1C3A}</a:tableStyleId>
              </a:tblPr>
              <a:tblGrid>
                <a:gridCol w="14111006">
                  <a:extLst>
                    <a:ext uri="{9D8B030D-6E8A-4147-A177-3AD203B41FA5}">
                      <a16:colId xmlns:a16="http://schemas.microsoft.com/office/drawing/2014/main" val="3314347527"/>
                    </a:ext>
                  </a:extLst>
                </a:gridCol>
              </a:tblGrid>
              <a:tr h="1410979">
                <a:tc>
                  <a:txBody>
                    <a:bodyPr/>
                    <a:lstStyle/>
                    <a:p>
                      <a:r>
                        <a:rPr lang="en-US" sz="3600" dirty="0">
                          <a:latin typeface="Calibri" panose="020F0502020204030204" pitchFamily="34" charset="0"/>
                          <a:cs typeface="Calibri" panose="020F0502020204030204" pitchFamily="34" charset="0"/>
                        </a:rPr>
                        <a:t>Analysis</a:t>
                      </a:r>
                      <a:endParaRPr lang="en-KE" sz="3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2688709"/>
                  </a:ext>
                </a:extLst>
              </a:tr>
              <a:tr h="1328281">
                <a:tc>
                  <a:txBody>
                    <a:bodyPr/>
                    <a:lstStyle/>
                    <a:p>
                      <a:pPr marL="571500" indent="-571500">
                        <a:buFont typeface="Wingdings" panose="05000000000000000000" pitchFamily="2" charset="2"/>
                        <a:buChar char="§"/>
                      </a:pPr>
                      <a:r>
                        <a:rPr lang="en-US" sz="3600" dirty="0">
                          <a:latin typeface="Calibri" panose="020F0502020204030204" pitchFamily="34" charset="0"/>
                          <a:cs typeface="Calibri" panose="020F0502020204030204" pitchFamily="34" charset="0"/>
                        </a:rPr>
                        <a:t>Data was analyzed using inductive coding, and results were grouped into key themes </a:t>
                      </a:r>
                      <a:endParaRPr lang="en-KE" sz="3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48784550"/>
                  </a:ext>
                </a:extLst>
              </a:tr>
              <a:tr h="1328281">
                <a:tc>
                  <a:txBody>
                    <a:bodyPr/>
                    <a:lstStyle/>
                    <a:p>
                      <a:pPr marL="571500" indent="-571500">
                        <a:buFont typeface="Wingdings" panose="05000000000000000000" pitchFamily="2" charset="2"/>
                        <a:buChar char="§"/>
                      </a:pPr>
                      <a:r>
                        <a:rPr lang="en-US" sz="3600" dirty="0">
                          <a:latin typeface="Calibri" panose="020F0502020204030204" pitchFamily="34" charset="0"/>
                          <a:cs typeface="Calibri" panose="020F0502020204030204" pitchFamily="34" charset="0"/>
                        </a:rPr>
                        <a:t> Transcripts were reviewed and coded in collaboration with the      Principal Senior Investigator.</a:t>
                      </a:r>
                      <a:endParaRPr lang="en-KE" sz="3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48154971"/>
                  </a:ext>
                </a:extLst>
              </a:tr>
            </a:tbl>
          </a:graphicData>
        </a:graphic>
      </p:graphicFrame>
      <p:graphicFrame>
        <p:nvGraphicFramePr>
          <p:cNvPr id="7" name="Table 6">
            <a:extLst>
              <a:ext uri="{FF2B5EF4-FFF2-40B4-BE49-F238E27FC236}">
                <a16:creationId xmlns:a16="http://schemas.microsoft.com/office/drawing/2014/main" id="{0745DF89-AEAF-8671-E22C-E37F856BABBD}"/>
              </a:ext>
            </a:extLst>
          </p:cNvPr>
          <p:cNvGraphicFramePr>
            <a:graphicFrameLocks noGrp="1"/>
          </p:cNvGraphicFramePr>
          <p:nvPr>
            <p:extLst>
              <p:ext uri="{D42A27DB-BD31-4B8C-83A1-F6EECF244321}">
                <p14:modId xmlns:p14="http://schemas.microsoft.com/office/powerpoint/2010/main" val="1192926330"/>
              </p:ext>
            </p:extLst>
          </p:nvPr>
        </p:nvGraphicFramePr>
        <p:xfrm>
          <a:off x="15573642" y="18288000"/>
          <a:ext cx="13911943" cy="6546190"/>
        </p:xfrm>
        <a:graphic>
          <a:graphicData uri="http://schemas.openxmlformats.org/drawingml/2006/table">
            <a:tbl>
              <a:tblPr firstRow="1" bandRow="1">
                <a:tableStyleId>{5C22544A-7EE6-4342-B048-85BDC9FD1C3A}</a:tableStyleId>
              </a:tblPr>
              <a:tblGrid>
                <a:gridCol w="13911943">
                  <a:extLst>
                    <a:ext uri="{9D8B030D-6E8A-4147-A177-3AD203B41FA5}">
                      <a16:colId xmlns:a16="http://schemas.microsoft.com/office/drawing/2014/main" val="3174878036"/>
                    </a:ext>
                  </a:extLst>
                </a:gridCol>
              </a:tblGrid>
              <a:tr h="1303630">
                <a:tc>
                  <a:txBody>
                    <a:bodyPr/>
                    <a:lstStyle/>
                    <a:p>
                      <a:r>
                        <a:rPr lang="en-US" sz="3600" dirty="0">
                          <a:latin typeface="Calibri" panose="020F0502020204030204" pitchFamily="34" charset="0"/>
                          <a:cs typeface="Calibri" panose="020F0502020204030204" pitchFamily="34" charset="0"/>
                        </a:rPr>
                        <a:t>Ethical considerations </a:t>
                      </a:r>
                      <a:endParaRPr lang="en-KE" sz="3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30405771"/>
                  </a:ext>
                </a:extLst>
              </a:tr>
              <a:tr h="942044">
                <a:tc>
                  <a:txBody>
                    <a:bodyPr/>
                    <a:lstStyle/>
                    <a:p>
                      <a:pPr marL="571500" marR="0" lvl="0" indent="-571500" algn="l" defTabSz="438912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600" kern="1200" dirty="0">
                          <a:solidFill>
                            <a:schemeClr val="dk1"/>
                          </a:solidFill>
                          <a:effectLst/>
                          <a:latin typeface="Calibri" panose="020F0502020204030204" pitchFamily="34" charset="0"/>
                          <a:ea typeface="+mn-ea"/>
                          <a:cs typeface="Calibri" panose="020F0502020204030204" pitchFamily="34" charset="0"/>
                        </a:rPr>
                        <a:t>Each participant was provided with clear information about the study objectives and their role in the study. </a:t>
                      </a:r>
                    </a:p>
                    <a:p>
                      <a:pPr marL="571500" marR="0" lvl="0" indent="-571500" algn="l" defTabSz="438912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600" kern="1200" dirty="0">
                          <a:solidFill>
                            <a:schemeClr val="dk1"/>
                          </a:solidFill>
                          <a:effectLst/>
                          <a:latin typeface="Calibri" panose="020F0502020204030204" pitchFamily="34" charset="0"/>
                          <a:ea typeface="+mn-ea"/>
                          <a:cs typeface="Calibri" panose="020F0502020204030204" pitchFamily="34" charset="0"/>
                        </a:rPr>
                        <a:t>Participation was upon verbal consent and they were allowed to withdraw their participation at any time of the interview without giving reason. </a:t>
                      </a:r>
                    </a:p>
                    <a:p>
                      <a:pPr marL="571500" marR="0" lvl="0" indent="-571500" algn="l" defTabSz="438912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3600" kern="1200" dirty="0">
                          <a:solidFill>
                            <a:schemeClr val="dk1"/>
                          </a:solidFill>
                          <a:effectLst/>
                          <a:latin typeface="Calibri" panose="020F0502020204030204" pitchFamily="34" charset="0"/>
                          <a:ea typeface="+mn-ea"/>
                          <a:cs typeface="Calibri" panose="020F0502020204030204" pitchFamily="34" charset="0"/>
                        </a:rPr>
                        <a:t>Ethical clearance was obtained from the Kijabe Hospital Institutional Scientific Ethics Review Committee. </a:t>
                      </a:r>
                      <a:endParaRPr lang="en-KE" sz="3600" kern="1200" dirty="0">
                        <a:solidFill>
                          <a:schemeClr val="dk1"/>
                        </a:solidFill>
                        <a:effectLst/>
                        <a:latin typeface="Calibri" panose="020F0502020204030204" pitchFamily="34" charset="0"/>
                        <a:ea typeface="+mn-ea"/>
                        <a:cs typeface="Calibri" panose="020F0502020204030204" pitchFamily="34" charset="0"/>
                      </a:endParaRPr>
                    </a:p>
                    <a:p>
                      <a:endParaRPr lang="en-KE" dirty="0"/>
                    </a:p>
                  </a:txBody>
                  <a:tcPr/>
                </a:tc>
                <a:extLst>
                  <a:ext uri="{0D108BD9-81ED-4DB2-BD59-A6C34878D82A}">
                    <a16:rowId xmlns:a16="http://schemas.microsoft.com/office/drawing/2014/main" val="1570675493"/>
                  </a:ext>
                </a:extLst>
              </a:tr>
            </a:tbl>
          </a:graphicData>
        </a:graphic>
      </p:graphicFrame>
      <p:pic>
        <p:nvPicPr>
          <p:cNvPr id="14357" name="Picture 14356" descr="image.png"/>
          <p:cNvPicPr>
            <a:picLocks noChangeAspect="1"/>
          </p:cNvPicPr>
          <p:nvPr/>
        </p:nvPicPr>
        <p:blipFill>
          <a:blip r:embed="rId5"/>
          <a:stretch>
            <a:fillRect/>
          </a:stretch>
        </p:blipFill>
        <p:spPr>
          <a:xfrm>
            <a:off x="1828800" y="1828800"/>
            <a:ext cx="3657600" cy="39291"/>
          </a:xfrm>
          <a:prstGeom prst="rect">
            <a:avLst/>
          </a:prstGeom>
        </p:spPr>
      </p:pic>
      <p:sp>
        <p:nvSpPr>
          <p:cNvPr id="11" name="TextBox 10">
            <a:extLst>
              <a:ext uri="{FF2B5EF4-FFF2-40B4-BE49-F238E27FC236}">
                <a16:creationId xmlns:a16="http://schemas.microsoft.com/office/drawing/2014/main" id="{71CDD5E8-4956-DBEA-C5F0-3988530298DA}"/>
              </a:ext>
            </a:extLst>
          </p:cNvPr>
          <p:cNvSpPr txBox="1"/>
          <p:nvPr/>
        </p:nvSpPr>
        <p:spPr>
          <a:xfrm>
            <a:off x="746982" y="6147509"/>
            <a:ext cx="14498751" cy="5632311"/>
          </a:xfrm>
          <a:prstGeom prst="rect">
            <a:avLst/>
          </a:prstGeom>
          <a:noFill/>
        </p:spPr>
        <p:txBody>
          <a:bodyPr wrap="square">
            <a:spAutoFit/>
          </a:bodyPr>
          <a:lstStyle/>
          <a:p>
            <a:pPr>
              <a:buNone/>
            </a:pPr>
            <a:r>
              <a:rPr lang="en-US" sz="6000" b="0" dirty="0">
                <a:latin typeface="Calibri" panose="020F0502020204030204" pitchFamily="34" charset="0"/>
                <a:cs typeface="Calibri" panose="020F0502020204030204" pitchFamily="34" charset="0"/>
              </a:rPr>
              <a:t>Trust plays a crucial role in the healthcare system. Research shows that strong, trusting relationships improve efficiency and effectiveness. Healthcare is no longer just about the provider-patient relationship—it involves complex interactions between:</a:t>
            </a:r>
          </a:p>
          <a:p>
            <a:pPr marL="857250" indent="-857250">
              <a:buFont typeface="Arial" panose="020B0604020202020204" pitchFamily="34" charset="0"/>
              <a:buChar char="•"/>
            </a:pPr>
            <a:r>
              <a:rPr lang="en-US" sz="6000" b="0" dirty="0">
                <a:latin typeface="Calibri" panose="020F0502020204030204" pitchFamily="34" charset="0"/>
                <a:cs typeface="Calibri" panose="020F0502020204030204" pitchFamily="34" charset="0"/>
              </a:rPr>
              <a:t>Patients and providers</a:t>
            </a:r>
          </a:p>
          <a:p>
            <a:pPr marL="857250" indent="-857250">
              <a:buFont typeface="Arial" panose="020B0604020202020204" pitchFamily="34" charset="0"/>
              <a:buChar char="•"/>
            </a:pPr>
            <a:r>
              <a:rPr lang="en-US" sz="6000" b="0" dirty="0">
                <a:latin typeface="Calibri" panose="020F0502020204030204" pitchFamily="34" charset="0"/>
                <a:cs typeface="Calibri" panose="020F0502020204030204" pitchFamily="34" charset="0"/>
              </a:rPr>
              <a:t>Healthcare professionals and organizations</a:t>
            </a:r>
          </a:p>
          <a:p>
            <a:pPr marL="857250" indent="-857250">
              <a:buFont typeface="Arial" panose="020B0604020202020204" pitchFamily="34" charset="0"/>
              <a:buChar char="•"/>
            </a:pPr>
            <a:r>
              <a:rPr lang="en-US" sz="6000" b="0" dirty="0">
                <a:latin typeface="Calibri" panose="020F0502020204030204" pitchFamily="34" charset="0"/>
                <a:cs typeface="Calibri" panose="020F0502020204030204" pitchFamily="34" charset="0"/>
              </a:rPr>
              <a:t>Communities and healthcare facilities</a:t>
            </a:r>
          </a:p>
          <a:p>
            <a:r>
              <a:rPr lang="en-US" sz="6000" b="0" dirty="0">
                <a:latin typeface="Calibri" panose="020F0502020204030204" pitchFamily="34" charset="0"/>
                <a:cs typeface="Calibri" panose="020F0502020204030204" pitchFamily="34" charset="0"/>
              </a:rPr>
              <a:t>Trust is essential at all levels, from individual patient care to system-wide collaboration.</a:t>
            </a:r>
          </a:p>
        </p:txBody>
      </p:sp>
      <p:pic>
        <p:nvPicPr>
          <p:cNvPr id="14" name="Picture 13">
            <a:extLst>
              <a:ext uri="{FF2B5EF4-FFF2-40B4-BE49-F238E27FC236}">
                <a16:creationId xmlns:a16="http://schemas.microsoft.com/office/drawing/2014/main" id="{77E34A23-5F7A-12FA-17FD-1D28BBE093A9}"/>
              </a:ext>
            </a:extLst>
          </p:cNvPr>
          <p:cNvPicPr>
            <a:picLocks noChangeAspect="1"/>
          </p:cNvPicPr>
          <p:nvPr/>
        </p:nvPicPr>
        <p:blipFill>
          <a:blip r:embed="rId6"/>
          <a:stretch>
            <a:fillRect/>
          </a:stretch>
        </p:blipFill>
        <p:spPr>
          <a:xfrm>
            <a:off x="15553008" y="24834191"/>
            <a:ext cx="13839425" cy="6181152"/>
          </a:xfrm>
          <a:prstGeom prst="rect">
            <a:avLst/>
          </a:prstGeom>
        </p:spPr>
      </p:pic>
      <p:sp>
        <p:nvSpPr>
          <p:cNvPr id="15" name="Title 1">
            <a:extLst>
              <a:ext uri="{FF2B5EF4-FFF2-40B4-BE49-F238E27FC236}">
                <a16:creationId xmlns:a16="http://schemas.microsoft.com/office/drawing/2014/main" id="{5BA0A6DA-8158-06D5-C605-7BE509F3BF1A}"/>
              </a:ext>
            </a:extLst>
          </p:cNvPr>
          <p:cNvSpPr txBox="1">
            <a:spLocks/>
          </p:cNvSpPr>
          <p:nvPr/>
        </p:nvSpPr>
        <p:spPr>
          <a:xfrm>
            <a:off x="29656874" y="22715532"/>
            <a:ext cx="14056390" cy="623270"/>
          </a:xfrm>
          <a:custGeom>
            <a:avLst/>
            <a:gdLst>
              <a:gd name="connsiteX0" fmla="*/ 0 w 15547215"/>
              <a:gd name="connsiteY0" fmla="*/ 0 h 852488"/>
              <a:gd name="connsiteX1" fmla="*/ 15547215 w 15547215"/>
              <a:gd name="connsiteY1" fmla="*/ 0 h 852488"/>
              <a:gd name="connsiteX2" fmla="*/ 15547215 w 15547215"/>
              <a:gd name="connsiteY2" fmla="*/ 852488 h 852488"/>
              <a:gd name="connsiteX3" fmla="*/ 0 w 15547215"/>
              <a:gd name="connsiteY3" fmla="*/ 852488 h 852488"/>
              <a:gd name="connsiteX4" fmla="*/ 0 w 15547215"/>
              <a:gd name="connsiteY4" fmla="*/ 0 h 852488"/>
              <a:gd name="connsiteX0" fmla="*/ 0 w 15547215"/>
              <a:gd name="connsiteY0" fmla="*/ 0 h 939573"/>
              <a:gd name="connsiteX1" fmla="*/ 15547215 w 15547215"/>
              <a:gd name="connsiteY1" fmla="*/ 0 h 939573"/>
              <a:gd name="connsiteX2" fmla="*/ 15547215 w 15547215"/>
              <a:gd name="connsiteY2" fmla="*/ 852488 h 939573"/>
              <a:gd name="connsiteX3" fmla="*/ 43543 w 15547215"/>
              <a:gd name="connsiteY3" fmla="*/ 939573 h 939573"/>
              <a:gd name="connsiteX4" fmla="*/ 0 w 15547215"/>
              <a:gd name="connsiteY4" fmla="*/ 0 h 939573"/>
              <a:gd name="connsiteX0" fmla="*/ 0 w 15547215"/>
              <a:gd name="connsiteY0" fmla="*/ 0 h 939574"/>
              <a:gd name="connsiteX1" fmla="*/ 15547215 w 15547215"/>
              <a:gd name="connsiteY1" fmla="*/ 0 h 939574"/>
              <a:gd name="connsiteX2" fmla="*/ 15547215 w 15547215"/>
              <a:gd name="connsiteY2" fmla="*/ 939574 h 939574"/>
              <a:gd name="connsiteX3" fmla="*/ 43543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810928 h 939574"/>
              <a:gd name="connsiteX4" fmla="*/ 0 w 15547215"/>
              <a:gd name="connsiteY4" fmla="*/ 0 h 939574"/>
              <a:gd name="connsiteX0" fmla="*/ 0 w 15547215"/>
              <a:gd name="connsiteY0" fmla="*/ 0 h 810928"/>
              <a:gd name="connsiteX1" fmla="*/ 15547215 w 15547215"/>
              <a:gd name="connsiteY1" fmla="*/ 0 h 810928"/>
              <a:gd name="connsiteX2" fmla="*/ 15547215 w 15547215"/>
              <a:gd name="connsiteY2" fmla="*/ 762686 h 810928"/>
              <a:gd name="connsiteX3" fmla="*/ 0 w 15547215"/>
              <a:gd name="connsiteY3" fmla="*/ 810928 h 810928"/>
              <a:gd name="connsiteX4" fmla="*/ 0 w 15547215"/>
              <a:gd name="connsiteY4" fmla="*/ 0 h 810928"/>
              <a:gd name="connsiteX0" fmla="*/ 0 w 15547215"/>
              <a:gd name="connsiteY0" fmla="*/ 0 h 827010"/>
              <a:gd name="connsiteX1" fmla="*/ 15547215 w 15547215"/>
              <a:gd name="connsiteY1" fmla="*/ 0 h 827010"/>
              <a:gd name="connsiteX2" fmla="*/ 15547215 w 15547215"/>
              <a:gd name="connsiteY2" fmla="*/ 827010 h 827010"/>
              <a:gd name="connsiteX3" fmla="*/ 0 w 15547215"/>
              <a:gd name="connsiteY3" fmla="*/ 810928 h 827010"/>
              <a:gd name="connsiteX4" fmla="*/ 0 w 15547215"/>
              <a:gd name="connsiteY4" fmla="*/ 0 h 827010"/>
              <a:gd name="connsiteX0" fmla="*/ 0 w 15547215"/>
              <a:gd name="connsiteY0" fmla="*/ 0 h 810928"/>
              <a:gd name="connsiteX1" fmla="*/ 15547215 w 15547215"/>
              <a:gd name="connsiteY1" fmla="*/ 0 h 810928"/>
              <a:gd name="connsiteX2" fmla="*/ 15547215 w 15547215"/>
              <a:gd name="connsiteY2" fmla="*/ 778767 h 810928"/>
              <a:gd name="connsiteX3" fmla="*/ 0 w 15547215"/>
              <a:gd name="connsiteY3" fmla="*/ 810928 h 810928"/>
              <a:gd name="connsiteX4" fmla="*/ 0 w 15547215"/>
              <a:gd name="connsiteY4" fmla="*/ 0 h 810928"/>
              <a:gd name="connsiteX0" fmla="*/ 0 w 15547215"/>
              <a:gd name="connsiteY0" fmla="*/ 0 h 843091"/>
              <a:gd name="connsiteX1" fmla="*/ 15547215 w 15547215"/>
              <a:gd name="connsiteY1" fmla="*/ 0 h 843091"/>
              <a:gd name="connsiteX2" fmla="*/ 15547215 w 15547215"/>
              <a:gd name="connsiteY2" fmla="*/ 843091 h 843091"/>
              <a:gd name="connsiteX3" fmla="*/ 0 w 15547215"/>
              <a:gd name="connsiteY3" fmla="*/ 810928 h 843091"/>
              <a:gd name="connsiteX4" fmla="*/ 0 w 15547215"/>
              <a:gd name="connsiteY4" fmla="*/ 0 h 843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7215" h="843091">
                <a:moveTo>
                  <a:pt x="0" y="0"/>
                </a:moveTo>
                <a:lnTo>
                  <a:pt x="15547215" y="0"/>
                </a:lnTo>
                <a:lnTo>
                  <a:pt x="15547215" y="843091"/>
                </a:lnTo>
                <a:lnTo>
                  <a:pt x="0" y="810928"/>
                </a:lnTo>
                <a:lnTo>
                  <a:pt x="0" y="0"/>
                </a:lnTo>
                <a:close/>
              </a:path>
            </a:pathLst>
          </a:custGeom>
          <a:solidFill>
            <a:schemeClr val="accent1">
              <a:lumMod val="40000"/>
              <a:lumOff val="60000"/>
            </a:schemeClr>
          </a:solidFill>
          <a:ln>
            <a:solidFill>
              <a:schemeClr val="accent1"/>
            </a:solidFill>
          </a:ln>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a:r>
              <a:rPr lang="en-US" sz="4300" baseline="0" dirty="0"/>
              <a:t>Study limitation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428491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418E2F8-B691-4095-94F9-8ABFC53057C9}">
  <we:reference id="wa200005566" version="3.0.0.2" store="en-US" storeType="OMEX"/>
  <we:alternateReferences>
    <we:reference id="WA200005566" version="3.0.0.2"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Executive.thmx</Template>
  <TotalTime>7012</TotalTime>
  <Words>944</Words>
  <Application>Microsoft Office PowerPoint</Application>
  <PresentationFormat>Custom</PresentationFormat>
  <Paragraphs>112</Paragraphs>
  <Slides>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SimSun</vt:lpstr>
      <vt:lpstr>Arial</vt:lpstr>
      <vt:lpstr>Calibri</vt:lpstr>
      <vt:lpstr>Century Gothic</vt:lpstr>
      <vt:lpstr>Courier New</vt:lpstr>
      <vt:lpstr>Palatino Linotype</vt:lpstr>
      <vt:lpstr>Times New Roman</vt:lpstr>
      <vt:lpstr>Wingdings</vt:lpstr>
      <vt:lpstr>ヒラギノ角ゴ Pro W3</vt:lpstr>
      <vt:lpstr>Executive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lilu1</dc:creator>
  <cp:lastModifiedBy>Naomi Wambui Makobu</cp:lastModifiedBy>
  <cp:revision>227</cp:revision>
  <cp:lastPrinted>2013-08-04T02:58:23Z</cp:lastPrinted>
  <dcterms:created xsi:type="dcterms:W3CDTF">2011-10-21T15:46:33Z</dcterms:created>
  <dcterms:modified xsi:type="dcterms:W3CDTF">2025-03-14T20:22:07Z</dcterms:modified>
</cp:coreProperties>
</file>